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325" r:id="rId4"/>
    <p:sldId id="271" r:id="rId5"/>
    <p:sldId id="308" r:id="rId6"/>
    <p:sldId id="324" r:id="rId7"/>
    <p:sldId id="322" r:id="rId8"/>
    <p:sldId id="307" r:id="rId9"/>
    <p:sldId id="306" r:id="rId10"/>
    <p:sldId id="309" r:id="rId11"/>
    <p:sldId id="310" r:id="rId12"/>
    <p:sldId id="305" r:id="rId13"/>
    <p:sldId id="327" r:id="rId14"/>
    <p:sldId id="312" r:id="rId15"/>
    <p:sldId id="313" r:id="rId16"/>
    <p:sldId id="314" r:id="rId17"/>
    <p:sldId id="315" r:id="rId18"/>
    <p:sldId id="316" r:id="rId19"/>
    <p:sldId id="328" r:id="rId20"/>
    <p:sldId id="326" r:id="rId21"/>
    <p:sldId id="321" r:id="rId22"/>
    <p:sldId id="329" r:id="rId23"/>
    <p:sldId id="318" r:id="rId24"/>
    <p:sldId id="330" r:id="rId25"/>
    <p:sldId id="320" r:id="rId26"/>
    <p:sldId id="302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88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>
            <a:spLocks noGrp="1"/>
          </p:cNvSpPr>
          <p:nvPr>
            <p:ph type="pic" sz="half" idx="13"/>
          </p:nvPr>
        </p:nvSpPr>
        <p:spPr>
          <a:xfrm>
            <a:off x="5298281" y="464343"/>
            <a:ext cx="13751721" cy="916781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标题文本"/>
          <p:cNvSpPr txBox="1"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11519296"/>
            <a:ext cx="14716126" cy="171450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像"/>
          <p:cNvSpPr>
            <a:spLocks noGrp="1"/>
          </p:cNvSpPr>
          <p:nvPr>
            <p:ph type="pic" sz="half" idx="13"/>
          </p:nvPr>
        </p:nvSpPr>
        <p:spPr>
          <a:xfrm>
            <a:off x="12388453" y="1071562"/>
            <a:ext cx="7727157" cy="115907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4387453" y="1071562"/>
            <a:ext cx="7500938" cy="5625704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387453" y="7036593"/>
            <a:ext cx="7500938" cy="562570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12138421" y="7125890"/>
            <a:ext cx="8358189" cy="557212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12138421" y="1071562"/>
            <a:ext cx="8224244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sz="half" idx="15"/>
          </p:nvPr>
        </p:nvSpPr>
        <p:spPr>
          <a:xfrm>
            <a:off x="4065984" y="1017984"/>
            <a:ext cx="7929564" cy="1189434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4833937" y="8947546"/>
            <a:ext cx="14716126" cy="75009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4833937" y="5916215"/>
            <a:ext cx="14716126" cy="11334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300"/>
              </a:spcBef>
              <a:buSzTx/>
              <a:buNone/>
              <a:defRPr sz="5600"/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idx="13"/>
          </p:nvPr>
        </p:nvSpPr>
        <p:spPr>
          <a:xfrm>
            <a:off x="1905000" y="0"/>
            <a:ext cx="2057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4387453" y="571500"/>
            <a:ext cx="15609094" cy="2982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26231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256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828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5400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972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4544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9116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3688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8260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2832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hyperlink" Target="http://WWW.ATLASIED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daudio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IED公共广播系统介绍"/>
          <p:cNvSpPr txBox="1">
            <a:spLocks noGrp="1"/>
          </p:cNvSpPr>
          <p:nvPr>
            <p:ph type="ctrTitle"/>
          </p:nvPr>
        </p:nvSpPr>
        <p:spPr>
          <a:xfrm>
            <a:off x="4833937" y="4714130"/>
            <a:ext cx="14716126" cy="3281008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  <a:latin typeface="PingFang SC Regular"/>
                <a:ea typeface="PingFang SC Regular"/>
                <a:cs typeface="PingFang SC Regular"/>
                <a:sym typeface="PingFang SC Regular"/>
              </a:defRPr>
            </a:lvl1pPr>
          </a:lstStyle>
          <a:p>
            <a:r>
              <a:rPr lang="zh-CN" altLang="en-US" dirty="0"/>
              <a:t>适合</a:t>
            </a:r>
            <a:r>
              <a:rPr lang="zh-CN" altLang="en-US" dirty="0">
                <a:solidFill>
                  <a:schemeClr val="tx1"/>
                </a:solidFill>
              </a:rPr>
              <a:t>机场项目</a:t>
            </a:r>
            <a:r>
              <a:rPr lang="zh-CN" altLang="en-US" dirty="0"/>
              <a:t>使用的</a:t>
            </a:r>
            <a:r>
              <a:rPr lang="en-US" altLang="zh-CN" dirty="0">
                <a:solidFill>
                  <a:schemeClr val="bg1"/>
                </a:solidFill>
              </a:rPr>
              <a:t>ATLAS</a:t>
            </a:r>
            <a:r>
              <a:rPr lang="zh-CN" altLang="en-US" dirty="0"/>
              <a:t>高端扬声器</a:t>
            </a:r>
            <a:r>
              <a:rPr dirty="0" err="1"/>
              <a:t>介绍</a:t>
            </a:r>
            <a:endParaRPr dirty="0"/>
          </a:p>
        </p:txBody>
      </p:sp>
      <p:sp>
        <p:nvSpPr>
          <p:cNvPr id="120" name="2019"/>
          <p:cNvSpPr txBox="1">
            <a:spLocks noGrp="1"/>
          </p:cNvSpPr>
          <p:nvPr>
            <p:ph type="subTitle" sz="quarter" idx="1"/>
          </p:nvPr>
        </p:nvSpPr>
        <p:spPr>
          <a:xfrm>
            <a:off x="8759312" y="3124645"/>
            <a:ext cx="6865373" cy="1589485"/>
          </a:xfrm>
          <a:prstGeom prst="rect">
            <a:avLst/>
          </a:prstGeom>
          <a:effectLst>
            <a:reflection stA="50000" endPos="40000" dir="5400000" sy="-100000" algn="bl" rotWithShape="0"/>
          </a:effectLst>
        </p:spPr>
        <p:txBody>
          <a:bodyPr>
            <a:noAutofit/>
          </a:bodyPr>
          <a:lstStyle>
            <a:lvl1pPr>
              <a:defRPr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latin typeface="儷黑 Pro"/>
                <a:ea typeface="儷黑 Pro"/>
                <a:cs typeface="儷黑 Pro"/>
                <a:sym typeface="儷黑 Pro"/>
              </a:defRPr>
            </a:lvl1pPr>
          </a:lstStyle>
          <a:p>
            <a:r>
              <a:rPr lang="en-US" sz="9600" dirty="0"/>
              <a:t>2022</a:t>
            </a:r>
            <a:endParaRPr sz="9600" dirty="0"/>
          </a:p>
        </p:txBody>
      </p:sp>
      <p:sp>
        <p:nvSpPr>
          <p:cNvPr id="123" name="世界"/>
          <p:cNvSpPr/>
          <p:nvPr/>
        </p:nvSpPr>
        <p:spPr>
          <a:xfrm>
            <a:off x="8326592" y="12442142"/>
            <a:ext cx="444191" cy="444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1993" y="938"/>
                </a:moveTo>
                <a:cubicBezTo>
                  <a:pt x="14122" y="1194"/>
                  <a:pt x="16044" y="2125"/>
                  <a:pt x="17542" y="3512"/>
                </a:cubicBezTo>
                <a:cubicBezTo>
                  <a:pt x="16898" y="4108"/>
                  <a:pt x="16188" y="4611"/>
                  <a:pt x="15429" y="5012"/>
                </a:cubicBezTo>
                <a:cubicBezTo>
                  <a:pt x="15343" y="4850"/>
                  <a:pt x="15255" y="4689"/>
                  <a:pt x="15162" y="4531"/>
                </a:cubicBezTo>
                <a:cubicBezTo>
                  <a:pt x="14347" y="3140"/>
                  <a:pt x="13267" y="1918"/>
                  <a:pt x="11993" y="938"/>
                </a:cubicBezTo>
                <a:close/>
                <a:moveTo>
                  <a:pt x="9560" y="943"/>
                </a:moveTo>
                <a:cubicBezTo>
                  <a:pt x="8289" y="1922"/>
                  <a:pt x="7211" y="3142"/>
                  <a:pt x="6397" y="4531"/>
                </a:cubicBezTo>
                <a:cubicBezTo>
                  <a:pt x="6308" y="4684"/>
                  <a:pt x="6222" y="4839"/>
                  <a:pt x="6139" y="4995"/>
                </a:cubicBezTo>
                <a:cubicBezTo>
                  <a:pt x="5392" y="4597"/>
                  <a:pt x="4693" y="4100"/>
                  <a:pt x="4058" y="3512"/>
                </a:cubicBezTo>
                <a:cubicBezTo>
                  <a:pt x="5545" y="2136"/>
                  <a:pt x="7450" y="1207"/>
                  <a:pt x="9560" y="943"/>
                </a:cubicBezTo>
                <a:close/>
                <a:moveTo>
                  <a:pt x="10366" y="1421"/>
                </a:moveTo>
                <a:lnTo>
                  <a:pt x="10366" y="6141"/>
                </a:lnTo>
                <a:cubicBezTo>
                  <a:pt x="9165" y="6090"/>
                  <a:pt x="8002" y="5827"/>
                  <a:pt x="6920" y="5368"/>
                </a:cubicBezTo>
                <a:cubicBezTo>
                  <a:pt x="6992" y="5234"/>
                  <a:pt x="7066" y="5100"/>
                  <a:pt x="7143" y="4968"/>
                </a:cubicBezTo>
                <a:cubicBezTo>
                  <a:pt x="7960" y="3575"/>
                  <a:pt x="9062" y="2365"/>
                  <a:pt x="10366" y="1421"/>
                </a:cubicBezTo>
                <a:close/>
                <a:moveTo>
                  <a:pt x="11234" y="1451"/>
                </a:moveTo>
                <a:cubicBezTo>
                  <a:pt x="12520" y="2391"/>
                  <a:pt x="13607" y="3589"/>
                  <a:pt x="14415" y="4968"/>
                </a:cubicBezTo>
                <a:cubicBezTo>
                  <a:pt x="14495" y="5104"/>
                  <a:pt x="14572" y="5244"/>
                  <a:pt x="14646" y="5383"/>
                </a:cubicBezTo>
                <a:cubicBezTo>
                  <a:pt x="13574" y="5833"/>
                  <a:pt x="12424" y="6090"/>
                  <a:pt x="11234" y="6141"/>
                </a:cubicBezTo>
                <a:lnTo>
                  <a:pt x="11234" y="1451"/>
                </a:lnTo>
                <a:close/>
                <a:moveTo>
                  <a:pt x="3448" y="4128"/>
                </a:moveTo>
                <a:cubicBezTo>
                  <a:pt x="4152" y="4783"/>
                  <a:pt x="4928" y="5335"/>
                  <a:pt x="5759" y="5775"/>
                </a:cubicBezTo>
                <a:cubicBezTo>
                  <a:pt x="5120" y="7219"/>
                  <a:pt x="4759" y="8779"/>
                  <a:pt x="4701" y="10368"/>
                </a:cubicBezTo>
                <a:lnTo>
                  <a:pt x="876" y="10368"/>
                </a:lnTo>
                <a:cubicBezTo>
                  <a:pt x="979" y="7972"/>
                  <a:pt x="1935" y="5793"/>
                  <a:pt x="3448" y="4128"/>
                </a:cubicBezTo>
                <a:close/>
                <a:moveTo>
                  <a:pt x="18152" y="4128"/>
                </a:moveTo>
                <a:cubicBezTo>
                  <a:pt x="19665" y="5793"/>
                  <a:pt x="20621" y="7972"/>
                  <a:pt x="20724" y="10368"/>
                </a:cubicBezTo>
                <a:lnTo>
                  <a:pt x="16858" y="10368"/>
                </a:lnTo>
                <a:cubicBezTo>
                  <a:pt x="16800" y="8785"/>
                  <a:pt x="16441" y="7231"/>
                  <a:pt x="15807" y="5792"/>
                </a:cubicBezTo>
                <a:cubicBezTo>
                  <a:pt x="16650" y="5349"/>
                  <a:pt x="17439" y="4792"/>
                  <a:pt x="18152" y="4128"/>
                </a:cubicBezTo>
                <a:close/>
                <a:moveTo>
                  <a:pt x="6541" y="6148"/>
                </a:moveTo>
                <a:cubicBezTo>
                  <a:pt x="7739" y="6662"/>
                  <a:pt x="9031" y="6956"/>
                  <a:pt x="10366" y="7008"/>
                </a:cubicBezTo>
                <a:lnTo>
                  <a:pt x="10366" y="10368"/>
                </a:lnTo>
                <a:lnTo>
                  <a:pt x="5569" y="10368"/>
                </a:lnTo>
                <a:cubicBezTo>
                  <a:pt x="5626" y="8908"/>
                  <a:pt x="5956" y="7475"/>
                  <a:pt x="6541" y="6148"/>
                </a:cubicBezTo>
                <a:close/>
                <a:moveTo>
                  <a:pt x="15024" y="6163"/>
                </a:moveTo>
                <a:cubicBezTo>
                  <a:pt x="15604" y="7486"/>
                  <a:pt x="15934" y="8914"/>
                  <a:pt x="15991" y="10368"/>
                </a:cubicBezTo>
                <a:lnTo>
                  <a:pt x="11234" y="10368"/>
                </a:lnTo>
                <a:lnTo>
                  <a:pt x="11234" y="7008"/>
                </a:lnTo>
                <a:cubicBezTo>
                  <a:pt x="12557" y="6956"/>
                  <a:pt x="13835" y="6668"/>
                  <a:pt x="15024" y="6163"/>
                </a:cubicBezTo>
                <a:close/>
                <a:moveTo>
                  <a:pt x="876" y="11234"/>
                </a:moveTo>
                <a:lnTo>
                  <a:pt x="4700" y="11234"/>
                </a:lnTo>
                <a:cubicBezTo>
                  <a:pt x="4753" y="12849"/>
                  <a:pt x="5119" y="14437"/>
                  <a:pt x="5773" y="15903"/>
                </a:cubicBezTo>
                <a:cubicBezTo>
                  <a:pt x="4953" y="16335"/>
                  <a:pt x="4185" y="16876"/>
                  <a:pt x="3488" y="17518"/>
                </a:cubicBezTo>
                <a:cubicBezTo>
                  <a:pt x="1952" y="15847"/>
                  <a:pt x="980" y="13652"/>
                  <a:pt x="876" y="11234"/>
                </a:cubicBezTo>
                <a:close/>
                <a:moveTo>
                  <a:pt x="5567" y="11234"/>
                </a:moveTo>
                <a:lnTo>
                  <a:pt x="10366" y="11234"/>
                </a:lnTo>
                <a:lnTo>
                  <a:pt x="10366" y="14676"/>
                </a:lnTo>
                <a:cubicBezTo>
                  <a:pt x="9036" y="14728"/>
                  <a:pt x="7749" y="15021"/>
                  <a:pt x="6554" y="15532"/>
                </a:cubicBezTo>
                <a:cubicBezTo>
                  <a:pt x="5955" y="14182"/>
                  <a:pt x="5619" y="12720"/>
                  <a:pt x="5567" y="11234"/>
                </a:cubicBezTo>
                <a:close/>
                <a:moveTo>
                  <a:pt x="11234" y="11234"/>
                </a:moveTo>
                <a:lnTo>
                  <a:pt x="15992" y="11234"/>
                </a:lnTo>
                <a:cubicBezTo>
                  <a:pt x="15940" y="12714"/>
                  <a:pt x="15605" y="14169"/>
                  <a:pt x="15010" y="15515"/>
                </a:cubicBezTo>
                <a:cubicBezTo>
                  <a:pt x="13825" y="15013"/>
                  <a:pt x="12552" y="14728"/>
                  <a:pt x="11234" y="14676"/>
                </a:cubicBezTo>
                <a:lnTo>
                  <a:pt x="11234" y="11234"/>
                </a:lnTo>
                <a:close/>
                <a:moveTo>
                  <a:pt x="16860" y="11234"/>
                </a:moveTo>
                <a:lnTo>
                  <a:pt x="20724" y="11234"/>
                </a:lnTo>
                <a:cubicBezTo>
                  <a:pt x="20620" y="13652"/>
                  <a:pt x="19648" y="15847"/>
                  <a:pt x="18112" y="17518"/>
                </a:cubicBezTo>
                <a:cubicBezTo>
                  <a:pt x="17406" y="16867"/>
                  <a:pt x="16627" y="16321"/>
                  <a:pt x="15795" y="15886"/>
                </a:cubicBezTo>
                <a:cubicBezTo>
                  <a:pt x="16444" y="14425"/>
                  <a:pt x="16807" y="12842"/>
                  <a:pt x="16860" y="11234"/>
                </a:cubicBezTo>
                <a:close/>
                <a:moveTo>
                  <a:pt x="10366" y="15544"/>
                </a:moveTo>
                <a:lnTo>
                  <a:pt x="10366" y="20226"/>
                </a:lnTo>
                <a:cubicBezTo>
                  <a:pt x="9026" y="19256"/>
                  <a:pt x="7899" y="18005"/>
                  <a:pt x="7077" y="16566"/>
                </a:cubicBezTo>
                <a:cubicBezTo>
                  <a:pt x="7029" y="16481"/>
                  <a:pt x="6982" y="16396"/>
                  <a:pt x="6936" y="16310"/>
                </a:cubicBezTo>
                <a:cubicBezTo>
                  <a:pt x="8013" y="15855"/>
                  <a:pt x="9170" y="15594"/>
                  <a:pt x="10366" y="15544"/>
                </a:cubicBezTo>
                <a:close/>
                <a:moveTo>
                  <a:pt x="11234" y="15544"/>
                </a:moveTo>
                <a:cubicBezTo>
                  <a:pt x="12418" y="15594"/>
                  <a:pt x="13563" y="15849"/>
                  <a:pt x="14631" y="16295"/>
                </a:cubicBezTo>
                <a:cubicBezTo>
                  <a:pt x="14582" y="16386"/>
                  <a:pt x="14532" y="16476"/>
                  <a:pt x="14480" y="16566"/>
                </a:cubicBezTo>
                <a:cubicBezTo>
                  <a:pt x="13667" y="17990"/>
                  <a:pt x="12556" y="19230"/>
                  <a:pt x="11234" y="20196"/>
                </a:cubicBezTo>
                <a:lnTo>
                  <a:pt x="11234" y="15544"/>
                </a:lnTo>
                <a:close/>
                <a:moveTo>
                  <a:pt x="15415" y="16666"/>
                </a:moveTo>
                <a:cubicBezTo>
                  <a:pt x="16162" y="17059"/>
                  <a:pt x="16861" y="17548"/>
                  <a:pt x="17498" y="18130"/>
                </a:cubicBezTo>
                <a:cubicBezTo>
                  <a:pt x="16023" y="19479"/>
                  <a:pt x="14143" y="20390"/>
                  <a:pt x="12062" y="20655"/>
                </a:cubicBezTo>
                <a:cubicBezTo>
                  <a:pt x="13343" y="19655"/>
                  <a:pt x="14426" y="18410"/>
                  <a:pt x="15233" y="16996"/>
                </a:cubicBezTo>
                <a:cubicBezTo>
                  <a:pt x="15295" y="16887"/>
                  <a:pt x="15356" y="16777"/>
                  <a:pt x="15415" y="16666"/>
                </a:cubicBezTo>
                <a:close/>
                <a:moveTo>
                  <a:pt x="6153" y="16683"/>
                </a:moveTo>
                <a:cubicBezTo>
                  <a:pt x="6209" y="16788"/>
                  <a:pt x="6267" y="16893"/>
                  <a:pt x="6326" y="16996"/>
                </a:cubicBezTo>
                <a:cubicBezTo>
                  <a:pt x="7132" y="18407"/>
                  <a:pt x="8212" y="19649"/>
                  <a:pt x="9489" y="20648"/>
                </a:cubicBezTo>
                <a:cubicBezTo>
                  <a:pt x="7428" y="20375"/>
                  <a:pt x="5565" y="19468"/>
                  <a:pt x="4102" y="18130"/>
                </a:cubicBezTo>
                <a:cubicBezTo>
                  <a:pt x="4730" y="17557"/>
                  <a:pt x="5418" y="17073"/>
                  <a:pt x="6153" y="16683"/>
                </a:cubicBezTo>
                <a:close/>
              </a:path>
            </a:pathLst>
          </a:custGeom>
          <a:solidFill>
            <a:schemeClr val="accent1">
              <a:hueOff val="-137333"/>
              <a:satOff val="-2150"/>
              <a:lumOff val="15684"/>
            </a:schemeClr>
          </a:solidFill>
          <a:ln w="12700">
            <a:miter lim="400000"/>
          </a:ln>
          <a:effectLst>
            <a:outerShdw blurRad="101600" dir="18900000" rotWithShape="0">
              <a:srgbClr val="000000">
                <a:alpha val="80000"/>
              </a:srgbClr>
            </a:outerShdw>
          </a:effectLst>
        </p:spPr>
        <p:txBody>
          <a:bodyPr lIns="71437" tIns="71437" rIns="71437" bIns="71437" anchor="ctr"/>
          <a:lstStyle/>
          <a:p>
            <a:pPr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" name="英文网站 WWW.ATLASIED.COM"/>
          <p:cNvSpPr txBox="1"/>
          <p:nvPr/>
        </p:nvSpPr>
        <p:spPr>
          <a:xfrm>
            <a:off x="9307385" y="12639674"/>
            <a:ext cx="5769230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solidFill>
                  <a:schemeClr val="accent4">
                    <a:hueOff val="181116"/>
                    <a:satOff val="-2364"/>
                    <a:lumOff val="-35561"/>
                  </a:schemeClr>
                </a:solidFill>
                <a:latin typeface="YuppySC-Regular"/>
                <a:ea typeface="YuppySC-Regular"/>
                <a:cs typeface="YuppySC-Regular"/>
                <a:sym typeface="YuppySC-Regular"/>
              </a:defRPr>
            </a:pPr>
            <a:r>
              <a:t>英文网站 </a:t>
            </a:r>
            <a:r>
              <a:rPr>
                <a:hlinkClick r:id="rId2"/>
              </a:rPr>
              <a:t>WWW.ATLASIED.COM</a:t>
            </a:r>
          </a:p>
        </p:txBody>
      </p:sp>
      <p:sp>
        <p:nvSpPr>
          <p:cNvPr id="125" name="中文网站 WWW.IEDAUDIO.COM.CN"/>
          <p:cNvSpPr txBox="1"/>
          <p:nvPr/>
        </p:nvSpPr>
        <p:spPr>
          <a:xfrm>
            <a:off x="9013824" y="11894542"/>
            <a:ext cx="6356351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000">
                <a:solidFill>
                  <a:schemeClr val="accent4">
                    <a:hueOff val="181116"/>
                    <a:satOff val="-2364"/>
                    <a:lumOff val="-35561"/>
                  </a:schemeClr>
                </a:solidFill>
                <a:latin typeface="YuppySC-Regular"/>
                <a:ea typeface="YuppySC-Regular"/>
                <a:cs typeface="YuppySC-Regular"/>
                <a:sym typeface="YuppySC-Regular"/>
              </a:defRPr>
            </a:lvl1pPr>
          </a:lstStyle>
          <a:p>
            <a:r>
              <a:t>中文网站 WWW.IEDAUDIO.COM.CN</a:t>
            </a:r>
          </a:p>
        </p:txBody>
      </p:sp>
      <p:pic>
        <p:nvPicPr>
          <p:cNvPr id="9" name="图像" descr="图像">
            <a:extLst>
              <a:ext uri="{FF2B5EF4-FFF2-40B4-BE49-F238E27FC236}">
                <a16:creationId xmlns:a16="http://schemas.microsoft.com/office/drawing/2014/main" id="{9B96F17D-F496-4307-A156-CC6EA341D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0737" y="9249571"/>
            <a:ext cx="4282524" cy="6784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2844801" y="829850"/>
            <a:ext cx="19935264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经济型双单元</a:t>
            </a:r>
            <a:r>
              <a:rPr lang="en-US" altLang="zh-CN" dirty="0"/>
              <a:t>7.5/15/30W</a:t>
            </a:r>
            <a:r>
              <a:rPr lang="zh-CN" altLang="en-US" dirty="0"/>
              <a:t>壁挂喇叭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SM52T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727124" cy="5770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285</a:t>
            </a:r>
            <a:r>
              <a:rPr lang="zh-CN" altLang="en-US" dirty="0"/>
              <a:t>*</a:t>
            </a:r>
            <a:r>
              <a:rPr lang="en-US" altLang="zh-CN" dirty="0"/>
              <a:t>175</a:t>
            </a:r>
            <a:r>
              <a:rPr lang="zh-CN" altLang="en-US" dirty="0"/>
              <a:t>*</a:t>
            </a:r>
            <a:r>
              <a:rPr lang="en-US" altLang="zh-CN" dirty="0"/>
              <a:t>148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7.5/15/30W/100V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90db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85-20KHZ(±3dB)</a:t>
            </a:r>
            <a:endParaRPr lang="zh-CN" altLang="en-US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特点：全天候、旋钮功率选择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喇叭单元：高音和低音两组单元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CBC863-3C1B-4744-8C8B-82FEA5872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7356" y="4647469"/>
            <a:ext cx="4036468" cy="665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07005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1" y="833719"/>
            <a:ext cx="17497145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双单元</a:t>
            </a:r>
            <a:r>
              <a:rPr lang="en-US" altLang="zh-CN" dirty="0"/>
              <a:t>7.5/15/30/60W</a:t>
            </a:r>
            <a:r>
              <a:rPr lang="zh-CN" altLang="en-US" dirty="0"/>
              <a:t>壁挂喇叭</a:t>
            </a:r>
            <a:r>
              <a:rPr lang="en-US" altLang="zh-CN" dirty="0">
                <a:solidFill>
                  <a:schemeClr val="tx1"/>
                </a:solidFill>
              </a:rPr>
              <a:t>SM82T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727124" cy="5770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419</a:t>
            </a:r>
            <a:r>
              <a:rPr lang="zh-CN" altLang="en-US" dirty="0"/>
              <a:t>*</a:t>
            </a:r>
            <a:r>
              <a:rPr lang="en-US" altLang="zh-CN" dirty="0"/>
              <a:t>230</a:t>
            </a:r>
            <a:r>
              <a:rPr lang="zh-CN" altLang="en-US" dirty="0"/>
              <a:t>*</a:t>
            </a:r>
            <a:r>
              <a:rPr lang="en-US" altLang="zh-CN" dirty="0"/>
              <a:t>214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7.5/15/30/60W/100V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92db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65-20KHZ(±3dB)</a:t>
            </a:r>
            <a:endParaRPr lang="zh-CN" altLang="en-US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特点：全天候、旋钮功率选择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喇叭单元：高音和低音两组单元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393BC9-26B1-4573-BA4D-0EDBF5037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3877" y="4492061"/>
            <a:ext cx="4597262" cy="738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80117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1" y="833719"/>
            <a:ext cx="16528957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全金属外壳</a:t>
            </a:r>
            <a:r>
              <a:rPr lang="en-US" altLang="zh-CN" dirty="0"/>
              <a:t>15/30W</a:t>
            </a:r>
            <a:r>
              <a:rPr lang="zh-CN" altLang="en-US" dirty="0"/>
              <a:t> 号角喇叭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AP30T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2" y="5768449"/>
            <a:ext cx="14716127" cy="5801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11*10*10.5 </a:t>
            </a:r>
            <a:r>
              <a:rPr lang="zh-CN" altLang="en-US" dirty="0"/>
              <a:t>寸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7.5/15/30W/100V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108db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120-15KHZ</a:t>
            </a:r>
            <a:endParaRPr lang="zh-CN" altLang="en-US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</a:t>
            </a:r>
            <a:r>
              <a:rPr lang="zh-CN" altLang="en-US" sz="5400" dirty="0">
                <a:solidFill>
                  <a:schemeClr val="tx1"/>
                </a:solidFill>
              </a:rPr>
              <a:t>全金属外壳、全天候防水</a:t>
            </a:r>
            <a:r>
              <a:rPr lang="zh-CN" altLang="en-US" dirty="0"/>
              <a:t>、旋钮功率选择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60°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4F30B7-C7ED-444C-B5E2-D7B7ABAF7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1822" y="4585447"/>
            <a:ext cx="4720847" cy="393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6223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1" y="833719"/>
            <a:ext cx="17748157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经济型</a:t>
            </a:r>
            <a:r>
              <a:rPr lang="en-US" altLang="zh-CN" dirty="0">
                <a:solidFill>
                  <a:srgbClr val="00B050"/>
                </a:solidFill>
              </a:rPr>
              <a:t>ABS</a:t>
            </a:r>
            <a:r>
              <a:rPr lang="en-US" altLang="zh-CN" dirty="0"/>
              <a:t>15/30W</a:t>
            </a:r>
            <a:r>
              <a:rPr lang="zh-CN" altLang="en-US" dirty="0"/>
              <a:t> 号角喇叭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PH-15T/PH-30T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1216310" y="5480350"/>
            <a:ext cx="15887635" cy="5836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235*220*240 mm/ 205*285*280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105db </a:t>
            </a:r>
            <a:r>
              <a:rPr lang="en-US" altLang="zh-CN" dirty="0" err="1"/>
              <a:t>KHz</a:t>
            </a:r>
            <a:r>
              <a:rPr lang="en-US" altLang="zh-CN" dirty="0"/>
              <a:t>/ 107db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400-8.5KHZ / 300-10KHZ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</a:t>
            </a:r>
            <a:r>
              <a:rPr lang="zh-CN" altLang="en-US" sz="5400" dirty="0">
                <a:solidFill>
                  <a:schemeClr val="tx1"/>
                </a:solidFill>
              </a:rPr>
              <a:t>工程塑料外壳、</a:t>
            </a:r>
            <a:r>
              <a:rPr lang="en-US" altLang="zh-CN" sz="5400" dirty="0">
                <a:solidFill>
                  <a:schemeClr val="tx1"/>
                </a:solidFill>
              </a:rPr>
              <a:t>IP67</a:t>
            </a:r>
            <a:r>
              <a:rPr lang="zh-CN" altLang="en-US" sz="5400" dirty="0">
                <a:solidFill>
                  <a:schemeClr val="tx1"/>
                </a:solidFill>
              </a:rPr>
              <a:t>全天候防水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60°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FF36397-0816-41C0-82A5-F8EF2DF81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6421" y="4994583"/>
            <a:ext cx="5341705" cy="551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2845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5506980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同轴</a:t>
            </a:r>
            <a:r>
              <a:rPr lang="en-US" altLang="zh-CN" dirty="0"/>
              <a:t>2/4/8/16W </a:t>
            </a:r>
            <a:r>
              <a:rPr lang="zh-CN" altLang="en-US" dirty="0"/>
              <a:t>悬挂喇叭： 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PM4-FA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727124" cy="5764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352mm </a:t>
            </a:r>
            <a:r>
              <a:rPr lang="zh-CN" altLang="en-US" dirty="0"/>
              <a:t>（直径）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4/8/16W/100V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88db </a:t>
            </a:r>
            <a:r>
              <a:rPr lang="en-US" altLang="zh-CN" dirty="0" err="1"/>
              <a:t>KHz</a:t>
            </a:r>
            <a:r>
              <a:rPr lang="en-US" altLang="zh-CN" dirty="0"/>
              <a:t>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70-20KHZ</a:t>
            </a:r>
            <a:endParaRPr lang="zh-CN" altLang="en-US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90°</a:t>
            </a:r>
            <a:endParaRPr lang="zh-CN" altLang="en-US" dirty="0">
              <a:solidFill>
                <a:schemeClr val="tx1"/>
              </a:solidFill>
            </a:endParaRP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喇叭单元：高音和低音两组单元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32F84DB-E91C-40D6-939B-2DA2F484B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7247" y="4978188"/>
            <a:ext cx="3674118" cy="593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55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747783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dirty="0"/>
              <a:t>60W </a:t>
            </a:r>
            <a:r>
              <a:rPr lang="zh-CN" altLang="en-US" dirty="0"/>
              <a:t>短</a:t>
            </a:r>
            <a:r>
              <a:rPr lang="zh-CN" altLang="en-US" dirty="0">
                <a:solidFill>
                  <a:srgbClr val="00B050"/>
                </a:solidFill>
              </a:rPr>
              <a:t>无源线阵</a:t>
            </a:r>
            <a:r>
              <a:rPr lang="zh-CN" altLang="en-US" dirty="0"/>
              <a:t>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ALA5T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977521" y="4384492"/>
            <a:ext cx="12727124" cy="8621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422</a:t>
            </a:r>
            <a:r>
              <a:rPr lang="zh-CN" altLang="en-US" dirty="0"/>
              <a:t>*</a:t>
            </a:r>
            <a:r>
              <a:rPr lang="en-US" altLang="zh-CN" dirty="0"/>
              <a:t>117</a:t>
            </a:r>
            <a:r>
              <a:rPr lang="zh-CN" altLang="en-US" dirty="0"/>
              <a:t>*</a:t>
            </a:r>
            <a:r>
              <a:rPr lang="en-US" altLang="zh-CN" dirty="0"/>
              <a:t>138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113db </a:t>
            </a:r>
            <a:r>
              <a:rPr lang="en-US" altLang="zh-CN" dirty="0" err="1"/>
              <a:t>KHz</a:t>
            </a:r>
            <a:r>
              <a:rPr lang="en-US" altLang="zh-CN" dirty="0"/>
              <a:t>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125-20KHZ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5400" dirty="0">
                <a:solidFill>
                  <a:schemeClr val="tx1"/>
                </a:solidFill>
              </a:rPr>
              <a:t>覆盖角：</a:t>
            </a:r>
            <a:r>
              <a:rPr lang="en-US" altLang="zh-CN" sz="5400" dirty="0">
                <a:solidFill>
                  <a:schemeClr val="tx1"/>
                </a:solidFill>
              </a:rPr>
              <a:t>45°</a:t>
            </a:r>
            <a:r>
              <a:rPr lang="zh-CN" altLang="en-US" sz="5400" dirty="0">
                <a:solidFill>
                  <a:schemeClr val="tx1"/>
                </a:solidFill>
              </a:rPr>
              <a:t>垂直</a:t>
            </a:r>
            <a:r>
              <a:rPr lang="en-US" altLang="zh-CN" sz="5400" dirty="0">
                <a:solidFill>
                  <a:schemeClr val="tx1"/>
                </a:solidFill>
              </a:rPr>
              <a:t>,</a:t>
            </a:r>
            <a:r>
              <a:rPr lang="zh-CN" altLang="en-US" sz="5400" dirty="0">
                <a:solidFill>
                  <a:schemeClr val="tx1"/>
                </a:solidFill>
              </a:rPr>
              <a:t> </a:t>
            </a:r>
            <a:r>
              <a:rPr lang="en-US" altLang="zh-CN" sz="5400" dirty="0">
                <a:solidFill>
                  <a:schemeClr val="tx1"/>
                </a:solidFill>
              </a:rPr>
              <a:t>135°</a:t>
            </a:r>
            <a:r>
              <a:rPr lang="zh-CN" altLang="en-US" sz="5400" dirty="0">
                <a:solidFill>
                  <a:schemeClr val="tx1"/>
                </a:solidFill>
              </a:rPr>
              <a:t>水平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5</a:t>
            </a:r>
            <a:r>
              <a:rPr lang="zh-CN" altLang="en-US" sz="5400" dirty="0">
                <a:solidFill>
                  <a:schemeClr val="tx1"/>
                </a:solidFill>
              </a:rPr>
              <a:t>只</a:t>
            </a:r>
            <a:r>
              <a:rPr lang="en-US" altLang="zh-CN" sz="5400" dirty="0">
                <a:solidFill>
                  <a:schemeClr val="tx1"/>
                </a:solidFill>
              </a:rPr>
              <a:t>3"</a:t>
            </a:r>
            <a:r>
              <a:rPr lang="zh-CN" altLang="en-US" sz="5400" dirty="0">
                <a:solidFill>
                  <a:schemeClr val="tx1"/>
                </a:solidFill>
              </a:rPr>
              <a:t>高品质全音域单元和</a:t>
            </a:r>
            <a:r>
              <a:rPr lang="en-US" altLang="zh-CN" sz="5400" dirty="0">
                <a:solidFill>
                  <a:schemeClr val="tx1"/>
                </a:solidFill>
              </a:rPr>
              <a:t>2</a:t>
            </a:r>
            <a:r>
              <a:rPr lang="zh-CN" altLang="en-US" sz="5400" dirty="0">
                <a:solidFill>
                  <a:schemeClr val="tx1"/>
                </a:solidFill>
              </a:rPr>
              <a:t>只 </a:t>
            </a:r>
            <a:r>
              <a:rPr lang="en-US" altLang="zh-CN" sz="5400" dirty="0">
                <a:solidFill>
                  <a:schemeClr val="tx1"/>
                </a:solidFill>
              </a:rPr>
              <a:t>3/4"</a:t>
            </a:r>
            <a:r>
              <a:rPr lang="zh-CN" altLang="en-US" sz="5400" dirty="0">
                <a:solidFill>
                  <a:schemeClr val="tx1"/>
                </a:solidFill>
              </a:rPr>
              <a:t>高频单元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800" dirty="0">
                <a:solidFill>
                  <a:schemeClr val="tx1"/>
                </a:solidFill>
              </a:rPr>
              <a:t>IED</a:t>
            </a:r>
            <a:r>
              <a:rPr lang="zh-CN" altLang="en-US" sz="4800" dirty="0">
                <a:solidFill>
                  <a:schemeClr val="tx1"/>
                </a:solidFill>
              </a:rPr>
              <a:t>和</a:t>
            </a:r>
            <a:r>
              <a:rPr lang="en-US" altLang="zh-CN" sz="4800" dirty="0">
                <a:solidFill>
                  <a:schemeClr val="tx1"/>
                </a:solidFill>
              </a:rPr>
              <a:t>ATLAS</a:t>
            </a:r>
            <a:r>
              <a:rPr lang="zh-CN" altLang="en-US" sz="4800" dirty="0">
                <a:solidFill>
                  <a:schemeClr val="tx1"/>
                </a:solidFill>
              </a:rPr>
              <a:t>功放自带</a:t>
            </a:r>
            <a:r>
              <a:rPr lang="en-US" altLang="zh-CN" sz="4800" dirty="0">
                <a:solidFill>
                  <a:schemeClr val="tx1"/>
                </a:solidFill>
              </a:rPr>
              <a:t>DSP</a:t>
            </a:r>
            <a:r>
              <a:rPr lang="zh-CN" altLang="en-US" sz="4800" dirty="0">
                <a:solidFill>
                  <a:schemeClr val="tx1"/>
                </a:solidFill>
              </a:rPr>
              <a:t>功能，所以扬声器不需要。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941BA5C-30B0-4C2C-888E-E6C9B7AD55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3847" y="4160727"/>
            <a:ext cx="2627167" cy="750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3643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747783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dirty="0"/>
              <a:t>60W  </a:t>
            </a:r>
            <a:r>
              <a:rPr lang="zh-CN" altLang="en-US" dirty="0"/>
              <a:t>中</a:t>
            </a:r>
            <a:r>
              <a:rPr lang="zh-CN" altLang="en-US" dirty="0">
                <a:solidFill>
                  <a:srgbClr val="00B050"/>
                </a:solidFill>
              </a:rPr>
              <a:t>无源线阵</a:t>
            </a:r>
            <a:r>
              <a:rPr lang="zh-CN" altLang="en-US" dirty="0"/>
              <a:t>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ALA10T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730386" y="4668698"/>
            <a:ext cx="12727124" cy="88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836</a:t>
            </a:r>
            <a:r>
              <a:rPr lang="zh-CN" altLang="en-US" dirty="0"/>
              <a:t>*</a:t>
            </a:r>
            <a:r>
              <a:rPr lang="en-US" altLang="zh-CN" dirty="0"/>
              <a:t>117</a:t>
            </a:r>
            <a:r>
              <a:rPr lang="zh-CN" altLang="en-US" dirty="0"/>
              <a:t>*</a:t>
            </a:r>
            <a:r>
              <a:rPr lang="en-US" altLang="zh-CN" dirty="0"/>
              <a:t>138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119db </a:t>
            </a:r>
            <a:r>
              <a:rPr lang="en-US" altLang="zh-CN" dirty="0" err="1"/>
              <a:t>KHz</a:t>
            </a:r>
            <a:r>
              <a:rPr lang="en-US" altLang="zh-CN" dirty="0"/>
              <a:t>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125-20KHZ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5400" dirty="0">
                <a:solidFill>
                  <a:schemeClr val="tx1"/>
                </a:solidFill>
              </a:rPr>
              <a:t>覆盖角：</a:t>
            </a:r>
            <a:r>
              <a:rPr lang="en-US" altLang="zh-CN" sz="5400" dirty="0">
                <a:solidFill>
                  <a:schemeClr val="tx1"/>
                </a:solidFill>
              </a:rPr>
              <a:t>40°</a:t>
            </a:r>
            <a:r>
              <a:rPr lang="zh-CN" altLang="en-US" sz="5400" dirty="0">
                <a:solidFill>
                  <a:schemeClr val="tx1"/>
                </a:solidFill>
              </a:rPr>
              <a:t>垂直</a:t>
            </a:r>
            <a:r>
              <a:rPr lang="en-US" altLang="zh-CN" sz="5400" dirty="0">
                <a:solidFill>
                  <a:schemeClr val="tx1"/>
                </a:solidFill>
              </a:rPr>
              <a:t>,</a:t>
            </a:r>
            <a:r>
              <a:rPr lang="zh-CN" altLang="en-US" sz="5400" dirty="0">
                <a:solidFill>
                  <a:schemeClr val="tx1"/>
                </a:solidFill>
              </a:rPr>
              <a:t> </a:t>
            </a:r>
            <a:r>
              <a:rPr lang="en-US" altLang="zh-CN" sz="5400" dirty="0">
                <a:solidFill>
                  <a:schemeClr val="tx1"/>
                </a:solidFill>
              </a:rPr>
              <a:t>135°</a:t>
            </a:r>
            <a:r>
              <a:rPr lang="zh-CN" altLang="en-US" sz="5400" dirty="0">
                <a:solidFill>
                  <a:schemeClr val="tx1"/>
                </a:solidFill>
              </a:rPr>
              <a:t>水平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10</a:t>
            </a:r>
            <a:r>
              <a:rPr lang="zh-CN" altLang="en-US" sz="5400" dirty="0">
                <a:solidFill>
                  <a:schemeClr val="tx1"/>
                </a:solidFill>
              </a:rPr>
              <a:t>只</a:t>
            </a:r>
            <a:r>
              <a:rPr lang="en-US" altLang="zh-CN" sz="5400" dirty="0">
                <a:solidFill>
                  <a:schemeClr val="tx1"/>
                </a:solidFill>
              </a:rPr>
              <a:t>3"</a:t>
            </a:r>
            <a:r>
              <a:rPr lang="zh-CN" altLang="en-US" sz="5400" dirty="0">
                <a:solidFill>
                  <a:schemeClr val="tx1"/>
                </a:solidFill>
              </a:rPr>
              <a:t>高品质全音域单元和</a:t>
            </a:r>
            <a:r>
              <a:rPr lang="en-US" altLang="zh-CN" sz="5400" dirty="0">
                <a:solidFill>
                  <a:schemeClr val="tx1"/>
                </a:solidFill>
              </a:rPr>
              <a:t>4</a:t>
            </a:r>
            <a:r>
              <a:rPr lang="zh-CN" altLang="en-US" sz="5400" dirty="0">
                <a:solidFill>
                  <a:schemeClr val="tx1"/>
                </a:solidFill>
              </a:rPr>
              <a:t>只 </a:t>
            </a:r>
            <a:r>
              <a:rPr lang="en-US" altLang="zh-CN" sz="5400" dirty="0">
                <a:solidFill>
                  <a:schemeClr val="tx1"/>
                </a:solidFill>
              </a:rPr>
              <a:t>3/4"</a:t>
            </a:r>
            <a:r>
              <a:rPr lang="zh-CN" altLang="en-US" sz="5400" dirty="0">
                <a:solidFill>
                  <a:schemeClr val="tx1"/>
                </a:solidFill>
              </a:rPr>
              <a:t>高频单元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5400" dirty="0">
                <a:solidFill>
                  <a:schemeClr val="tx1"/>
                </a:solidFill>
              </a:rPr>
              <a:t>IED</a:t>
            </a:r>
            <a:r>
              <a:rPr lang="zh-CN" altLang="en-US" sz="5400" dirty="0">
                <a:solidFill>
                  <a:schemeClr val="tx1"/>
                </a:solidFill>
              </a:rPr>
              <a:t>和</a:t>
            </a:r>
            <a:r>
              <a:rPr lang="en-US" altLang="zh-CN" sz="5400" dirty="0">
                <a:solidFill>
                  <a:schemeClr val="tx1"/>
                </a:solidFill>
              </a:rPr>
              <a:t>ATLAS</a:t>
            </a:r>
            <a:r>
              <a:rPr lang="zh-CN" altLang="en-US" sz="5400" dirty="0">
                <a:solidFill>
                  <a:schemeClr val="tx1"/>
                </a:solidFill>
              </a:rPr>
              <a:t>功放自带</a:t>
            </a:r>
            <a:r>
              <a:rPr lang="en-US" altLang="zh-CN" sz="5400" dirty="0">
                <a:solidFill>
                  <a:schemeClr val="tx1"/>
                </a:solidFill>
              </a:rPr>
              <a:t>DSP</a:t>
            </a:r>
            <a:r>
              <a:rPr lang="zh-CN" altLang="en-US" sz="5400" dirty="0">
                <a:solidFill>
                  <a:schemeClr val="tx1"/>
                </a:solidFill>
              </a:rPr>
              <a:t>功能，所以扬声器不需要。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DC5F73-E164-4306-BB94-2C530DFF1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0558" y="4009863"/>
            <a:ext cx="1921133" cy="842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091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747783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dirty="0"/>
              <a:t>60W  </a:t>
            </a:r>
            <a:r>
              <a:rPr lang="zh-CN" altLang="en-US" dirty="0"/>
              <a:t>长</a:t>
            </a:r>
            <a:r>
              <a:rPr lang="zh-CN" altLang="en-US" dirty="0">
                <a:solidFill>
                  <a:srgbClr val="00B050"/>
                </a:solidFill>
              </a:rPr>
              <a:t>无源线阵</a:t>
            </a:r>
            <a:r>
              <a:rPr lang="zh-CN" altLang="en-US" dirty="0"/>
              <a:t>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ALA15T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828438" y="4543037"/>
            <a:ext cx="12727124" cy="8621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1254</a:t>
            </a:r>
            <a:r>
              <a:rPr lang="zh-CN" altLang="en-US" dirty="0"/>
              <a:t>*</a:t>
            </a:r>
            <a:r>
              <a:rPr lang="en-US" altLang="zh-CN" dirty="0"/>
              <a:t>117</a:t>
            </a:r>
            <a:r>
              <a:rPr lang="zh-CN" altLang="en-US" dirty="0"/>
              <a:t>*</a:t>
            </a:r>
            <a:r>
              <a:rPr lang="en-US" altLang="zh-CN" dirty="0"/>
              <a:t>138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120db </a:t>
            </a:r>
            <a:r>
              <a:rPr lang="en-US" altLang="zh-CN" dirty="0" err="1"/>
              <a:t>KHz</a:t>
            </a:r>
            <a:r>
              <a:rPr lang="en-US" altLang="zh-CN" dirty="0"/>
              <a:t>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90-20KHZ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5400" dirty="0">
                <a:solidFill>
                  <a:schemeClr val="tx1"/>
                </a:solidFill>
              </a:rPr>
              <a:t>覆盖角：</a:t>
            </a:r>
            <a:r>
              <a:rPr lang="en-US" altLang="zh-CN" sz="5400" dirty="0">
                <a:solidFill>
                  <a:schemeClr val="tx1"/>
                </a:solidFill>
              </a:rPr>
              <a:t>40°</a:t>
            </a:r>
            <a:r>
              <a:rPr lang="zh-CN" altLang="en-US" sz="5400" dirty="0">
                <a:solidFill>
                  <a:schemeClr val="tx1"/>
                </a:solidFill>
              </a:rPr>
              <a:t>垂直</a:t>
            </a:r>
            <a:r>
              <a:rPr lang="en-US" altLang="zh-CN" sz="5400" dirty="0">
                <a:solidFill>
                  <a:schemeClr val="tx1"/>
                </a:solidFill>
              </a:rPr>
              <a:t>,</a:t>
            </a:r>
            <a:r>
              <a:rPr lang="zh-CN" altLang="en-US" sz="5400" dirty="0">
                <a:solidFill>
                  <a:schemeClr val="tx1"/>
                </a:solidFill>
              </a:rPr>
              <a:t> </a:t>
            </a:r>
            <a:r>
              <a:rPr lang="en-US" altLang="zh-CN" sz="5400" dirty="0">
                <a:solidFill>
                  <a:schemeClr val="tx1"/>
                </a:solidFill>
              </a:rPr>
              <a:t>135°</a:t>
            </a:r>
            <a:r>
              <a:rPr lang="zh-CN" altLang="en-US" sz="5400" dirty="0">
                <a:solidFill>
                  <a:schemeClr val="tx1"/>
                </a:solidFill>
              </a:rPr>
              <a:t>水平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15</a:t>
            </a:r>
            <a:r>
              <a:rPr lang="zh-CN" altLang="en-US" sz="5400" dirty="0">
                <a:solidFill>
                  <a:schemeClr val="tx1"/>
                </a:solidFill>
              </a:rPr>
              <a:t>只</a:t>
            </a:r>
            <a:r>
              <a:rPr lang="en-US" altLang="zh-CN" sz="5400" dirty="0">
                <a:solidFill>
                  <a:schemeClr val="tx1"/>
                </a:solidFill>
              </a:rPr>
              <a:t>3"</a:t>
            </a:r>
            <a:r>
              <a:rPr lang="zh-CN" altLang="en-US" sz="5400" dirty="0">
                <a:solidFill>
                  <a:schemeClr val="tx1"/>
                </a:solidFill>
              </a:rPr>
              <a:t>高品质全音域单元和</a:t>
            </a:r>
            <a:r>
              <a:rPr lang="en-US" altLang="zh-CN" sz="5400" dirty="0">
                <a:solidFill>
                  <a:schemeClr val="tx1"/>
                </a:solidFill>
              </a:rPr>
              <a:t>4</a:t>
            </a:r>
            <a:r>
              <a:rPr lang="zh-CN" altLang="en-US" sz="5400" dirty="0">
                <a:solidFill>
                  <a:schemeClr val="tx1"/>
                </a:solidFill>
              </a:rPr>
              <a:t>只 </a:t>
            </a:r>
            <a:r>
              <a:rPr lang="en-US" altLang="zh-CN" sz="5400" dirty="0">
                <a:solidFill>
                  <a:schemeClr val="tx1"/>
                </a:solidFill>
              </a:rPr>
              <a:t>3/4"</a:t>
            </a:r>
            <a:r>
              <a:rPr lang="zh-CN" altLang="en-US" sz="5400" dirty="0">
                <a:solidFill>
                  <a:schemeClr val="tx1"/>
                </a:solidFill>
              </a:rPr>
              <a:t>高频单元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800" dirty="0">
                <a:solidFill>
                  <a:schemeClr val="tx1"/>
                </a:solidFill>
              </a:rPr>
              <a:t>IED</a:t>
            </a:r>
            <a:r>
              <a:rPr lang="zh-CN" altLang="en-US" sz="4800" dirty="0">
                <a:solidFill>
                  <a:schemeClr val="tx1"/>
                </a:solidFill>
              </a:rPr>
              <a:t>和</a:t>
            </a:r>
            <a:r>
              <a:rPr lang="en-US" altLang="zh-CN" sz="4800" dirty="0">
                <a:solidFill>
                  <a:schemeClr val="tx1"/>
                </a:solidFill>
              </a:rPr>
              <a:t>ATLAS</a:t>
            </a:r>
            <a:r>
              <a:rPr lang="zh-CN" altLang="en-US" sz="4800" dirty="0">
                <a:solidFill>
                  <a:schemeClr val="tx1"/>
                </a:solidFill>
              </a:rPr>
              <a:t>功放自带</a:t>
            </a:r>
            <a:r>
              <a:rPr lang="en-US" altLang="zh-CN" sz="4800" dirty="0">
                <a:solidFill>
                  <a:schemeClr val="tx1"/>
                </a:solidFill>
              </a:rPr>
              <a:t>DSP</a:t>
            </a:r>
            <a:r>
              <a:rPr lang="zh-CN" altLang="en-US" sz="4800" dirty="0">
                <a:solidFill>
                  <a:schemeClr val="tx1"/>
                </a:solidFill>
              </a:rPr>
              <a:t>功能，所以扬声器不需要。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1D0CE1-A204-4ACE-9339-9BC5A4EFF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5837" y="3520342"/>
            <a:ext cx="1380202" cy="964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816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747783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dirty="0"/>
              <a:t>60W  </a:t>
            </a:r>
            <a:r>
              <a:rPr lang="zh-CN" altLang="en-US" dirty="0"/>
              <a:t>特长</a:t>
            </a:r>
            <a:r>
              <a:rPr lang="zh-CN" altLang="en-US" dirty="0">
                <a:solidFill>
                  <a:srgbClr val="00B050"/>
                </a:solidFill>
              </a:rPr>
              <a:t>无源线阵</a:t>
            </a:r>
            <a:r>
              <a:rPr lang="zh-CN" altLang="en-US" dirty="0"/>
              <a:t>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ALA20T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987342" y="4261075"/>
            <a:ext cx="12727124" cy="8621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1670</a:t>
            </a:r>
            <a:r>
              <a:rPr lang="zh-CN" altLang="en-US" dirty="0"/>
              <a:t>*</a:t>
            </a:r>
            <a:r>
              <a:rPr lang="en-US" altLang="zh-CN" dirty="0"/>
              <a:t>117</a:t>
            </a:r>
            <a:r>
              <a:rPr lang="zh-CN" altLang="en-US" dirty="0"/>
              <a:t>*</a:t>
            </a:r>
            <a:r>
              <a:rPr lang="en-US" altLang="zh-CN" dirty="0"/>
              <a:t>138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124db </a:t>
            </a:r>
            <a:r>
              <a:rPr lang="en-US" altLang="zh-CN" dirty="0" err="1"/>
              <a:t>KHz</a:t>
            </a:r>
            <a:r>
              <a:rPr lang="en-US" altLang="zh-CN" dirty="0"/>
              <a:t>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90-20KHZ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5400" dirty="0">
                <a:solidFill>
                  <a:schemeClr val="tx1"/>
                </a:solidFill>
              </a:rPr>
              <a:t>覆盖角：</a:t>
            </a:r>
            <a:r>
              <a:rPr lang="en-US" altLang="zh-CN" sz="5400" dirty="0">
                <a:solidFill>
                  <a:schemeClr val="tx1"/>
                </a:solidFill>
              </a:rPr>
              <a:t>40°</a:t>
            </a:r>
            <a:r>
              <a:rPr lang="zh-CN" altLang="en-US" sz="5400" dirty="0">
                <a:solidFill>
                  <a:schemeClr val="tx1"/>
                </a:solidFill>
              </a:rPr>
              <a:t>垂直</a:t>
            </a:r>
            <a:r>
              <a:rPr lang="en-US" altLang="zh-CN" sz="5400" dirty="0">
                <a:solidFill>
                  <a:schemeClr val="tx1"/>
                </a:solidFill>
              </a:rPr>
              <a:t>,</a:t>
            </a:r>
            <a:r>
              <a:rPr lang="zh-CN" altLang="en-US" sz="5400" dirty="0">
                <a:solidFill>
                  <a:schemeClr val="tx1"/>
                </a:solidFill>
              </a:rPr>
              <a:t> </a:t>
            </a:r>
            <a:r>
              <a:rPr lang="en-US" altLang="zh-CN" sz="5400" dirty="0">
                <a:solidFill>
                  <a:schemeClr val="tx1"/>
                </a:solidFill>
              </a:rPr>
              <a:t>135°</a:t>
            </a:r>
            <a:r>
              <a:rPr lang="zh-CN" altLang="en-US" sz="5400" dirty="0">
                <a:solidFill>
                  <a:schemeClr val="tx1"/>
                </a:solidFill>
              </a:rPr>
              <a:t>水平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20</a:t>
            </a:r>
            <a:r>
              <a:rPr lang="zh-CN" altLang="en-US" sz="5400" dirty="0">
                <a:solidFill>
                  <a:schemeClr val="tx1"/>
                </a:solidFill>
              </a:rPr>
              <a:t>只</a:t>
            </a:r>
            <a:r>
              <a:rPr lang="en-US" altLang="zh-CN" sz="5400" dirty="0">
                <a:solidFill>
                  <a:schemeClr val="tx1"/>
                </a:solidFill>
              </a:rPr>
              <a:t>3"</a:t>
            </a:r>
            <a:r>
              <a:rPr lang="zh-CN" altLang="en-US" sz="5400" dirty="0">
                <a:solidFill>
                  <a:schemeClr val="tx1"/>
                </a:solidFill>
              </a:rPr>
              <a:t>高品质全音域单元和</a:t>
            </a:r>
            <a:r>
              <a:rPr lang="en-US" altLang="zh-CN" sz="5400" dirty="0">
                <a:solidFill>
                  <a:schemeClr val="tx1"/>
                </a:solidFill>
              </a:rPr>
              <a:t>6</a:t>
            </a:r>
            <a:r>
              <a:rPr lang="zh-CN" altLang="en-US" sz="5400" dirty="0">
                <a:solidFill>
                  <a:schemeClr val="tx1"/>
                </a:solidFill>
              </a:rPr>
              <a:t>只 </a:t>
            </a:r>
            <a:r>
              <a:rPr lang="en-US" altLang="zh-CN" sz="5400" dirty="0">
                <a:solidFill>
                  <a:schemeClr val="tx1"/>
                </a:solidFill>
              </a:rPr>
              <a:t>3/4"</a:t>
            </a:r>
            <a:r>
              <a:rPr lang="zh-CN" altLang="en-US" sz="5400" dirty="0">
                <a:solidFill>
                  <a:schemeClr val="tx1"/>
                </a:solidFill>
              </a:rPr>
              <a:t>高频单元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800" dirty="0">
                <a:solidFill>
                  <a:schemeClr val="tx1"/>
                </a:solidFill>
              </a:rPr>
              <a:t>IED</a:t>
            </a:r>
            <a:r>
              <a:rPr lang="zh-CN" altLang="en-US" sz="4800" dirty="0">
                <a:solidFill>
                  <a:schemeClr val="tx1"/>
                </a:solidFill>
              </a:rPr>
              <a:t>和</a:t>
            </a:r>
            <a:r>
              <a:rPr lang="en-US" altLang="zh-CN" sz="4800" dirty="0">
                <a:solidFill>
                  <a:schemeClr val="tx1"/>
                </a:solidFill>
              </a:rPr>
              <a:t>ATLAS</a:t>
            </a:r>
            <a:r>
              <a:rPr lang="zh-CN" altLang="en-US" sz="4800" dirty="0">
                <a:solidFill>
                  <a:schemeClr val="tx1"/>
                </a:solidFill>
              </a:rPr>
              <a:t>功放自带</a:t>
            </a:r>
            <a:r>
              <a:rPr lang="en-US" altLang="zh-CN" sz="4800" dirty="0">
                <a:solidFill>
                  <a:schemeClr val="tx1"/>
                </a:solidFill>
              </a:rPr>
              <a:t>DSP</a:t>
            </a:r>
            <a:r>
              <a:rPr lang="zh-CN" altLang="en-US" sz="4800" dirty="0">
                <a:solidFill>
                  <a:schemeClr val="tx1"/>
                </a:solidFill>
              </a:rPr>
              <a:t>功能，所以扬声器不需要。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B73CB5-82CB-4A6C-AA32-07054FDDC3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2931" y="2596842"/>
            <a:ext cx="1250853" cy="1061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836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747783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sz="8000" dirty="0">
                <a:solidFill>
                  <a:srgbClr val="FFC000"/>
                </a:solidFill>
              </a:rPr>
              <a:t>250W  </a:t>
            </a:r>
            <a:r>
              <a:rPr lang="en-US" altLang="zh-CN" sz="8000" dirty="0" err="1">
                <a:solidFill>
                  <a:srgbClr val="FFC000"/>
                </a:solidFill>
              </a:rPr>
              <a:t>有源可变指向阵列扬声器</a:t>
            </a:r>
            <a:br>
              <a:rPr lang="en-US" altLang="zh-CN" sz="8000" dirty="0">
                <a:solidFill>
                  <a:srgbClr val="00B0F0"/>
                </a:solidFill>
              </a:rPr>
            </a:br>
            <a:r>
              <a:rPr lang="en-US" altLang="zh-CN" sz="8000" dirty="0">
                <a:solidFill>
                  <a:srgbClr val="00B0F0"/>
                </a:solidFill>
              </a:rPr>
              <a:t>ALA10TA</a:t>
            </a:r>
            <a:br>
              <a:rPr lang="en-US" altLang="zh-CN" sz="8000" dirty="0">
                <a:solidFill>
                  <a:srgbClr val="FF0000"/>
                </a:solidFill>
              </a:rPr>
            </a:br>
            <a:r>
              <a:rPr lang="zh-CN" altLang="en-US" sz="6700" dirty="0">
                <a:solidFill>
                  <a:srgbClr val="FF0000"/>
                </a:solidFill>
              </a:rPr>
              <a:t>补全了</a:t>
            </a:r>
            <a:r>
              <a:rPr lang="en-US" altLang="zh-CN" sz="6700" dirty="0">
                <a:solidFill>
                  <a:srgbClr val="FF0000"/>
                </a:solidFill>
              </a:rPr>
              <a:t>Atlas</a:t>
            </a:r>
            <a:r>
              <a:rPr lang="zh-CN" altLang="en-US" sz="6700" dirty="0">
                <a:solidFill>
                  <a:srgbClr val="FF0000"/>
                </a:solidFill>
              </a:rPr>
              <a:t>扬声器产品在机场应用的最后一块拼图</a:t>
            </a:r>
            <a:endParaRPr sz="6700" dirty="0">
              <a:solidFill>
                <a:srgbClr val="FF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6337300" y="4571999"/>
            <a:ext cx="11709400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信号输入：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-12dBV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平衡线路输入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/100V 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定压输入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电源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AC 100-240V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垂直波束 数量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个。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功率类型 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Class D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en-US" altLang="zh-CN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DSP 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32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位浮点 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3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ADC/DAC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24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位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采样率：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48KHZ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单元组成：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10*3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英寸全频单元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输出功率 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10*25W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最大声压级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92dB SPL@32m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频率响应（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+/- 5dB</a:t>
            </a: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125Hz-20kHz</a:t>
            </a:r>
            <a:endParaRPr lang="zh-CN" altLang="zh-CN" sz="3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zh-CN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网络接口：</a:t>
            </a:r>
            <a:r>
              <a:rPr lang="en-US" altLang="zh-CN" sz="32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RJ45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"/>
              <a:tabLst>
                <a:tab pos="480695" algn="l"/>
              </a:tabLst>
            </a:pPr>
            <a:r>
              <a:rPr lang="en-US" altLang="zh-CN" sz="3200" dirty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功能：延迟、均衡、8段滤波、HPF/</a:t>
            </a:r>
            <a:r>
              <a:rPr lang="en-US" altLang="zh-CN" sz="3200" dirty="0" err="1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LPF、压限、音量调节</a:t>
            </a:r>
            <a:r>
              <a:rPr lang="en-US" altLang="zh-CN" sz="3200" dirty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DF917C-6D71-93DA-02B8-D620AC758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850" y="4959575"/>
            <a:ext cx="1276350" cy="7026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74889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IED介绍…"/>
          <p:cNvSpPr txBox="1">
            <a:spLocks noGrp="1"/>
          </p:cNvSpPr>
          <p:nvPr>
            <p:ph type="title"/>
          </p:nvPr>
        </p:nvSpPr>
        <p:spPr>
          <a:xfrm>
            <a:off x="4855820" y="732234"/>
            <a:ext cx="10191439" cy="316466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pPr>
            <a:r>
              <a:rPr lang="en-US" dirty="0"/>
              <a:t>Atlas </a:t>
            </a:r>
            <a:r>
              <a:rPr lang="zh-CN" altLang="en-US" dirty="0"/>
              <a:t>扬声器</a:t>
            </a:r>
            <a:r>
              <a:rPr dirty="0" err="1"/>
              <a:t>介绍</a:t>
            </a:r>
            <a:endParaRPr dirty="0"/>
          </a:p>
        </p:txBody>
      </p:sp>
      <p:pic>
        <p:nvPicPr>
          <p:cNvPr id="131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2147" y="4384351"/>
            <a:ext cx="1831760" cy="2901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图像" descr="图像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5921939" y="1702831"/>
            <a:ext cx="1932176" cy="2578323"/>
          </a:xfrm>
          <a:prstGeom prst="rect">
            <a:avLst/>
          </a:prstGeom>
          <a:effectLst>
            <a:outerShdw blurRad="381000" dist="119618" rotWithShape="0">
              <a:srgbClr val="000000">
                <a:alpha val="75000"/>
              </a:srgbClr>
            </a:outerShdw>
          </a:effectLst>
        </p:spPr>
      </p:pic>
      <p:sp>
        <p:nvSpPr>
          <p:cNvPr id="136" name="IED位于美国肯塔基州北部的路易斯维尔市（研发中心）"/>
          <p:cNvSpPr txBox="1"/>
          <p:nvPr/>
        </p:nvSpPr>
        <p:spPr>
          <a:xfrm>
            <a:off x="5257801" y="5973176"/>
            <a:ext cx="12546106" cy="1067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/>
          <a:p>
            <a:pPr lvl="2" algn="l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美国的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Atlas Sound 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公司自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1934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年开始，具有超过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70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年的生产扬声器的历史，</a:t>
            </a:r>
            <a:r>
              <a:rPr lang="zh-CN" altLang="en-US" dirty="0"/>
              <a:t>位于美国亚利桑那州凤凰城</a:t>
            </a:r>
            <a:r>
              <a:rPr lang="en-US" altLang="zh-CN" dirty="0"/>
              <a:t>,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主要生产中高端公共广播扬声器。</a:t>
            </a:r>
            <a:endParaRPr dirty="0"/>
          </a:p>
        </p:txBody>
      </p:sp>
      <p:sp>
        <p:nvSpPr>
          <p:cNvPr id="137" name="IED的所有产品均在美国本土(凤凰城)生产和测试"/>
          <p:cNvSpPr txBox="1"/>
          <p:nvPr/>
        </p:nvSpPr>
        <p:spPr>
          <a:xfrm>
            <a:off x="5171385" y="9200853"/>
            <a:ext cx="7069242" cy="6059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2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美国政府和军方指定的扬声器的生产厂商</a:t>
            </a:r>
            <a:endParaRPr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</p:txBody>
      </p:sp>
      <p:sp>
        <p:nvSpPr>
          <p:cNvPr id="138" name="Atlas 喇叭厂商并购了IED公司，因而有了更丰富的产品线"/>
          <p:cNvSpPr txBox="1"/>
          <p:nvPr/>
        </p:nvSpPr>
        <p:spPr>
          <a:xfrm>
            <a:off x="5257801" y="10205108"/>
            <a:ext cx="9560308" cy="6059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2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2010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年 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Atlas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公司收购了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IED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公司，同属于</a:t>
            </a:r>
            <a:r>
              <a:rPr lang="en-US" altLang="zh-CN" sz="3000" dirty="0" err="1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Mitek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集团公司</a:t>
            </a:r>
            <a:endParaRPr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25A17CB-8286-4A7C-BBA8-335AE29FA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09568" y="7911180"/>
            <a:ext cx="2905925" cy="159264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5" descr="f18">
            <a:extLst>
              <a:ext uri="{FF2B5EF4-FFF2-40B4-BE49-F238E27FC236}">
                <a16:creationId xmlns:a16="http://schemas.microsoft.com/office/drawing/2014/main" id="{AE22029C-3A54-47C9-A0CD-DE7C803E8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209567" y="9940594"/>
            <a:ext cx="2932399" cy="148940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Atlas 喇叭厂商并购了IED公司，因而有了更丰富的产品线">
            <a:extLst>
              <a:ext uri="{FF2B5EF4-FFF2-40B4-BE49-F238E27FC236}">
                <a16:creationId xmlns:a16="http://schemas.microsoft.com/office/drawing/2014/main" id="{FCCEC16C-DB98-4C76-977D-D0665D020F66}"/>
              </a:ext>
            </a:extLst>
          </p:cNvPr>
          <p:cNvSpPr txBox="1"/>
          <p:nvPr/>
        </p:nvSpPr>
        <p:spPr>
          <a:xfrm>
            <a:off x="5171385" y="11285709"/>
            <a:ext cx="12836846" cy="1067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lvl="2" algn="l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产品主要在美国本土德州、</a:t>
            </a:r>
            <a:r>
              <a:rPr lang="zh-CN" altLang="en-US" dirty="0"/>
              <a:t>亚利桑那州和威斯康辛州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生产，</a:t>
            </a:r>
            <a:endParaRPr lang="en-US" altLang="zh-CN"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  <a:p>
            <a:pPr lvl="2" algn="l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在中国的广东惠州也拥有本地工厂，主要生产</a:t>
            </a: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ATLAS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产品线的中低端扬声器</a:t>
            </a:r>
            <a:endParaRPr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</p:txBody>
      </p:sp>
      <p:sp>
        <p:nvSpPr>
          <p:cNvPr id="14" name="Atlas 喇叭厂商并购了IED公司，因而有了更丰富的产品线">
            <a:extLst>
              <a:ext uri="{FF2B5EF4-FFF2-40B4-BE49-F238E27FC236}">
                <a16:creationId xmlns:a16="http://schemas.microsoft.com/office/drawing/2014/main" id="{EB577A82-7E1D-4591-81F7-3FDE36781BD1}"/>
              </a:ext>
            </a:extLst>
          </p:cNvPr>
          <p:cNvSpPr txBox="1"/>
          <p:nvPr/>
        </p:nvSpPr>
        <p:spPr>
          <a:xfrm>
            <a:off x="5154764" y="7689322"/>
            <a:ext cx="14109420" cy="1067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71437" tIns="71437" rIns="71437" bIns="71437" anchor="ctr">
            <a:spAutoFit/>
          </a:bodyPr>
          <a:lstStyle/>
          <a:p>
            <a:pPr lvl="2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en-US" altLang="zh-CN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Atlas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追求的是较高的声音品质，和最优的性价比。竞争对手水平是：</a:t>
            </a:r>
            <a:r>
              <a:rPr lang="en-US" altLang="zh-CN" sz="3000" dirty="0">
                <a:solidFill>
                  <a:schemeClr val="bg1"/>
                </a:solidFill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BOSE</a:t>
            </a:r>
            <a:r>
              <a:rPr lang="zh-CN" altLang="en-US" sz="3000" dirty="0">
                <a:solidFill>
                  <a:schemeClr val="bg1"/>
                </a:solidFill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和</a:t>
            </a:r>
            <a:r>
              <a:rPr lang="en-US" altLang="zh-CN" sz="3000" dirty="0">
                <a:solidFill>
                  <a:schemeClr val="bg1"/>
                </a:solidFill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JBL</a:t>
            </a: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。</a:t>
            </a:r>
            <a:endParaRPr lang="en-US" altLang="zh-CN"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  <a:p>
            <a:pPr lvl="2" algn="l">
              <a:defRPr sz="30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lang="zh-CN" altLang="en-US" sz="3000" dirty="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rPr>
              <a:t>如果用户的选择是绝对的廉价，不建议考虑。</a:t>
            </a:r>
            <a:endParaRPr sz="3000" dirty="0">
              <a:effectLst>
                <a:outerShdw blurRad="25400" dist="23998" dir="2700000" rotWithShape="0">
                  <a:srgbClr val="000000">
                    <a:alpha val="31034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3954162" y="660725"/>
            <a:ext cx="15905547" cy="236668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sz="8000" dirty="0">
                <a:solidFill>
                  <a:srgbClr val="00B050"/>
                </a:solidFill>
              </a:rPr>
              <a:t>在复杂使用环境，从经济上在</a:t>
            </a:r>
            <a:r>
              <a:rPr lang="en-US" altLang="zh-CN" sz="8000" dirty="0">
                <a:solidFill>
                  <a:srgbClr val="00B050"/>
                </a:solidFill>
              </a:rPr>
              <a:t>IED</a:t>
            </a:r>
            <a:r>
              <a:rPr lang="zh-CN" altLang="en-US" sz="8000" dirty="0">
                <a:solidFill>
                  <a:srgbClr val="00B050"/>
                </a:solidFill>
              </a:rPr>
              <a:t>系统中更推荐无源线阵喇叭的理由</a:t>
            </a:r>
            <a:endParaRPr sz="8000"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3740946" y="4086292"/>
            <a:ext cx="17154329" cy="798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800" dirty="0"/>
              <a:t>有源线阵的特征就是：</a:t>
            </a:r>
            <a:r>
              <a:rPr lang="zh-CN" altLang="en-US" sz="4800" dirty="0">
                <a:solidFill>
                  <a:srgbClr val="FF0000"/>
                </a:solidFill>
              </a:rPr>
              <a:t>自带功率放大器、线性可调以及</a:t>
            </a:r>
            <a:r>
              <a:rPr lang="en-US" altLang="zh-CN" sz="4800" dirty="0">
                <a:solidFill>
                  <a:srgbClr val="FF0000"/>
                </a:solidFill>
              </a:rPr>
              <a:t>DSP</a:t>
            </a:r>
            <a:r>
              <a:rPr lang="zh-CN" altLang="en-US" sz="4800" dirty="0">
                <a:solidFill>
                  <a:srgbClr val="FF0000"/>
                </a:solidFill>
              </a:rPr>
              <a:t>均衡</a:t>
            </a:r>
            <a:r>
              <a:rPr lang="zh-CN" altLang="en-US" sz="4800" dirty="0">
                <a:solidFill>
                  <a:schemeClr val="tx1"/>
                </a:solidFill>
              </a:rPr>
              <a:t>等</a:t>
            </a:r>
            <a:r>
              <a:rPr lang="zh-CN" altLang="en-US" sz="4800" dirty="0"/>
              <a:t>。</a:t>
            </a:r>
            <a:endParaRPr lang="en-US" altLang="zh-CN" sz="4800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800" dirty="0"/>
              <a:t>IED</a:t>
            </a:r>
            <a:r>
              <a:rPr lang="zh-CN" altLang="en-US" sz="4800" dirty="0"/>
              <a:t>的功放的功率足够（最大</a:t>
            </a:r>
            <a:r>
              <a:rPr lang="en-US" altLang="zh-CN" sz="4800" dirty="0"/>
              <a:t>600W</a:t>
            </a:r>
            <a:r>
              <a:rPr lang="zh-CN" altLang="en-US" sz="4800" dirty="0"/>
              <a:t>），可以推动大功率喇叭。</a:t>
            </a:r>
            <a:endParaRPr lang="en-US" altLang="zh-CN" sz="4800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800" dirty="0"/>
              <a:t>IED</a:t>
            </a:r>
            <a:r>
              <a:rPr lang="zh-CN" altLang="en-US" sz="4800" dirty="0"/>
              <a:t>的功放自带</a:t>
            </a:r>
            <a:r>
              <a:rPr lang="en-US" altLang="zh-CN" sz="4800" dirty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延迟、均衡、8段滤波、HPF/</a:t>
            </a:r>
            <a:r>
              <a:rPr lang="en-US" altLang="zh-CN" sz="4800" dirty="0" err="1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LPF、压限、音量调节</a:t>
            </a:r>
            <a:r>
              <a:rPr lang="en-US" altLang="zh-CN" sz="4800" dirty="0">
                <a:effectLst/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sz="4800" dirty="0"/>
              <a:t>，不需要喇叭再带这个功能</a:t>
            </a:r>
            <a:endParaRPr lang="en-US" altLang="zh-CN" sz="4800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800" dirty="0"/>
              <a:t>有源线阵和无源线阵都遵循扬声器的衰减公式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800" dirty="0"/>
              <a:t>有源线阵最重要的特征是</a:t>
            </a:r>
            <a:r>
              <a:rPr lang="zh-CN" altLang="en-US" sz="4800" dirty="0">
                <a:solidFill>
                  <a:srgbClr val="FF0000"/>
                </a:solidFill>
              </a:rPr>
              <a:t>可调指向</a:t>
            </a:r>
            <a:r>
              <a:rPr lang="zh-CN" altLang="en-US" sz="4800" dirty="0"/>
              <a:t>，这个功能在大部分项目上的安装调试中未必会用，而且以后也不会再次使用。</a:t>
            </a:r>
            <a:endParaRPr lang="en-US" altLang="zh-CN" sz="4800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800" dirty="0"/>
              <a:t>有源线阵对比无源线阵价格要高</a:t>
            </a:r>
            <a:r>
              <a:rPr lang="en-US" altLang="zh-CN" sz="4800" dirty="0"/>
              <a:t>8</a:t>
            </a:r>
            <a:r>
              <a:rPr lang="zh-CN" altLang="en-US" sz="4800" dirty="0"/>
              <a:t>倍以上。 </a:t>
            </a:r>
            <a:endParaRPr lang="en-US" altLang="zh-CN" sz="4800" dirty="0"/>
          </a:p>
        </p:txBody>
      </p:sp>
    </p:spTree>
    <p:extLst>
      <p:ext uri="{BB962C8B-B14F-4D97-AF65-F5344CB8AC3E}">
        <p14:creationId xmlns:p14="http://schemas.microsoft.com/office/powerpoint/2010/main" val="427564065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2" y="833719"/>
            <a:ext cx="1471612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带强切</a:t>
            </a:r>
            <a:r>
              <a:rPr lang="en-US" altLang="zh-CN" dirty="0"/>
              <a:t>35/100W</a:t>
            </a:r>
            <a:r>
              <a:rPr lang="zh-CN" altLang="en-US" dirty="0"/>
              <a:t> 音控开关</a:t>
            </a:r>
            <a:br>
              <a:rPr lang="en-US" altLang="zh-CN" dirty="0"/>
            </a:br>
            <a:r>
              <a:rPr lang="en-US" altLang="zh-CN" sz="9600" dirty="0">
                <a:solidFill>
                  <a:schemeClr val="tx1"/>
                </a:solidFill>
              </a:rPr>
              <a:t>AT35/100T-PA</a:t>
            </a:r>
            <a:endParaRPr sz="9600"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2" y="5768449"/>
            <a:ext cx="14716127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尺寸：标准美规</a:t>
            </a:r>
            <a:r>
              <a:rPr lang="en-US" altLang="zh-CN" dirty="0"/>
              <a:t>101</a:t>
            </a:r>
            <a:r>
              <a:rPr lang="zh-CN" altLang="en-US" dirty="0"/>
              <a:t>*</a:t>
            </a:r>
            <a:r>
              <a:rPr lang="en-US" altLang="zh-CN" dirty="0"/>
              <a:t>83</a:t>
            </a:r>
            <a:r>
              <a:rPr lang="zh-CN" altLang="en-US" dirty="0"/>
              <a:t>*</a:t>
            </a:r>
            <a:r>
              <a:rPr lang="en-US" altLang="zh-CN" dirty="0"/>
              <a:t>55 </a:t>
            </a:r>
            <a:r>
              <a:rPr lang="zh-CN" altLang="en-US" dirty="0"/>
              <a:t>底盒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35/100W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</a:t>
            </a:r>
            <a:r>
              <a:rPr lang="zh-CN" altLang="en-US" sz="5400" dirty="0">
                <a:solidFill>
                  <a:schemeClr val="tx1"/>
                </a:solidFill>
              </a:rPr>
              <a:t>全金属外壳、</a:t>
            </a:r>
            <a:r>
              <a:rPr lang="zh-CN" altLang="en-US" dirty="0"/>
              <a:t>旋钮功率选择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调级</a:t>
            </a:r>
            <a:r>
              <a:rPr lang="zh-CN" altLang="en-US" dirty="0">
                <a:solidFill>
                  <a:schemeClr val="tx1"/>
                </a:solidFill>
              </a:rPr>
              <a:t>：</a:t>
            </a:r>
            <a:r>
              <a:rPr lang="en-US" altLang="zh-CN" sz="5400" dirty="0">
                <a:solidFill>
                  <a:schemeClr val="tx1"/>
                </a:solidFill>
              </a:rPr>
              <a:t> 10</a:t>
            </a:r>
            <a:r>
              <a:rPr lang="zh-CN" altLang="en-US" sz="5400" dirty="0">
                <a:solidFill>
                  <a:schemeClr val="tx1"/>
                </a:solidFill>
              </a:rPr>
              <a:t>级音量调节</a:t>
            </a:r>
            <a:endParaRPr lang="en-US" altLang="zh-CN" sz="5400" dirty="0">
              <a:solidFill>
                <a:schemeClr val="tx1"/>
              </a:solidFill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5400" dirty="0">
                <a:solidFill>
                  <a:schemeClr val="tx1"/>
                </a:solidFill>
              </a:rPr>
              <a:t>强切电压：</a:t>
            </a:r>
            <a:r>
              <a:rPr lang="en-US" altLang="zh-CN" sz="5400" dirty="0">
                <a:solidFill>
                  <a:schemeClr val="tx1"/>
                </a:solidFill>
              </a:rPr>
              <a:t>24V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F10C1BF-0ECF-4C38-B5FC-D00AFF3AD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7248" y="5286049"/>
            <a:ext cx="3555274" cy="469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8503996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609819" y="421342"/>
            <a:ext cx="1471612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b="1" i="0" u="none" strike="noStrike" dirty="0">
                <a:solidFill>
                  <a:schemeClr val="accent1"/>
                </a:solidFill>
                <a:effectLst/>
                <a:latin typeface="Roboto" panose="02000000000000000000" pitchFamily="2" charset="0"/>
              </a:rPr>
              <a:t>IPX </a:t>
            </a:r>
            <a:r>
              <a:rPr lang="zh-CN" altLang="en-US" b="1" i="0" u="none" strike="noStrike" dirty="0">
                <a:solidFill>
                  <a:schemeClr val="accent1"/>
                </a:solidFill>
                <a:effectLst/>
                <a:latin typeface="Roboto" panose="02000000000000000000" pitchFamily="2" charset="0"/>
              </a:rPr>
              <a:t>鹅颈管</a:t>
            </a:r>
            <a:r>
              <a:rPr lang="en-US" altLang="zh-CN" b="1" i="0" u="none" strike="noStrike" dirty="0">
                <a:solidFill>
                  <a:schemeClr val="accent1"/>
                </a:solidFill>
                <a:effectLst/>
                <a:latin typeface="Roboto" panose="02000000000000000000" pitchFamily="2" charset="0"/>
              </a:rPr>
              <a:t>/</a:t>
            </a:r>
            <a:r>
              <a:rPr lang="zh-CN" altLang="en-US" b="1" i="0" u="none" strike="noStrike" dirty="0">
                <a:solidFill>
                  <a:schemeClr val="accent1"/>
                </a:solidFill>
                <a:effectLst/>
                <a:latin typeface="Roboto" panose="02000000000000000000" pitchFamily="2" charset="0"/>
              </a:rPr>
              <a:t>手机麦克风站</a:t>
            </a:r>
            <a:br>
              <a:rPr lang="zh-CN" altLang="en-US" b="1" i="0" u="none" strike="noStrike" dirty="0">
                <a:solidFill>
                  <a:schemeClr val="accent1"/>
                </a:solidFill>
                <a:effectLst/>
                <a:latin typeface="Roboto" panose="02000000000000000000" pitchFamily="2" charset="0"/>
              </a:rPr>
            </a:br>
            <a:r>
              <a:rPr lang="en-US" altLang="zh-CN" b="0" i="0" dirty="0">
                <a:solidFill>
                  <a:srgbClr val="FFFF00"/>
                </a:solidFill>
                <a:effectLst/>
                <a:latin typeface="Roboto" panose="02000000000000000000" pitchFamily="2" charset="0"/>
              </a:rPr>
              <a:t>IP-CONSOLE-GH 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3057551" y="3762586"/>
            <a:ext cx="13911263" cy="963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配备触摸屏、鹅颈麦克风的寻呼站，带有作为 </a:t>
            </a:r>
            <a:r>
              <a:rPr lang="en-US" altLang="zh-CN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IPX </a:t>
            </a:r>
            <a:r>
              <a:rPr lang="zh-CN" altLang="en-US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生态系统一部分的听筒。当系统 </a:t>
            </a:r>
            <a:r>
              <a:rPr lang="en-US" altLang="zh-CN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PBX </a:t>
            </a:r>
            <a:r>
              <a:rPr lang="zh-CN" altLang="en-US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不工作时，</a:t>
            </a:r>
            <a:r>
              <a:rPr lang="en-US" altLang="zh-CN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IP-CONSOLE-GH </a:t>
            </a:r>
            <a:r>
              <a:rPr lang="zh-CN" altLang="en-US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允许呼叫直接转到其他 </a:t>
            </a:r>
            <a:r>
              <a:rPr lang="en-US" altLang="zh-CN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IPX </a:t>
            </a:r>
            <a:r>
              <a:rPr lang="zh-CN" altLang="en-US" sz="4000" b="0" i="0" u="none" strike="noStrike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产品。这增加了依赖声音通信的场所的安全性。</a:t>
            </a:r>
            <a:endParaRPr lang="en-US" altLang="zh-CN" sz="4000" b="0" i="0" u="none" strike="noStrike" dirty="0">
              <a:solidFill>
                <a:schemeClr val="tx1"/>
              </a:solidFill>
              <a:effectLst/>
              <a:latin typeface="Roboto" panose="02000000000000000000" pitchFamily="2" charset="0"/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Android ®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 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9.0 OS 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用户界面，任何最终用户都可以轻松浏览众多高级功能。</a:t>
            </a:r>
            <a:endParaRPr lang="en-US" altLang="zh-CN" sz="4000" dirty="0">
              <a:solidFill>
                <a:schemeClr val="tx1"/>
              </a:solidFill>
              <a:latin typeface="Roboto" panose="02000000000000000000" pitchFamily="2" charset="0"/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标准 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SIP 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功能，与其他平台兼容（例如</a:t>
            </a:r>
            <a:r>
              <a:rPr lang="en-US" altLang="zh-CN" sz="4000" dirty="0" err="1">
                <a:solidFill>
                  <a:schemeClr val="tx1"/>
                </a:solidFill>
                <a:latin typeface="Roboto" panose="02000000000000000000" pitchFamily="2" charset="0"/>
              </a:rPr>
              <a:t>Astrisk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®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、</a:t>
            </a:r>
            <a:r>
              <a:rPr lang="en-US" altLang="zh-CN" sz="4000" dirty="0" err="1">
                <a:solidFill>
                  <a:schemeClr val="tx1"/>
                </a:solidFill>
                <a:latin typeface="Roboto" panose="02000000000000000000" pitchFamily="2" charset="0"/>
              </a:rPr>
              <a:t>Broadsoft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®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、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Avaya®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）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112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个一键式可编程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DSS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键、双向对讲、监控、广播</a:t>
            </a:r>
            <a:endParaRPr lang="en-US" altLang="zh-CN" sz="4000" dirty="0">
              <a:solidFill>
                <a:schemeClr val="tx1"/>
              </a:solidFill>
              <a:latin typeface="Roboto" panose="02000000000000000000" pitchFamily="2" charset="0"/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网页界面</a:t>
            </a:r>
            <a:endParaRPr lang="en-US" altLang="zh-CN" sz="4000" dirty="0">
              <a:solidFill>
                <a:schemeClr val="tx1"/>
              </a:solidFill>
              <a:latin typeface="Roboto" panose="02000000000000000000" pitchFamily="2" charset="0"/>
            </a:endParaRP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双千兆端口，集成 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PoE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视频编解码器 </a:t>
            </a:r>
            <a:r>
              <a:rPr lang="en-US" altLang="zh-CN" sz="4000" dirty="0">
                <a:solidFill>
                  <a:schemeClr val="tx1"/>
                </a:solidFill>
                <a:latin typeface="Roboto" panose="02000000000000000000" pitchFamily="2" charset="0"/>
              </a:rPr>
              <a:t>H.264 </a:t>
            </a:r>
            <a:r>
              <a:rPr lang="zh-CN" altLang="en-US" sz="4000" dirty="0">
                <a:solidFill>
                  <a:schemeClr val="tx1"/>
                </a:solidFill>
                <a:latin typeface="Roboto" panose="02000000000000000000" pitchFamily="2" charset="0"/>
              </a:rPr>
              <a:t>支持接收视频通话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endParaRPr lang="zh-CN" altLang="en-US" sz="4000" dirty="0">
              <a:solidFill>
                <a:schemeClr val="tx1"/>
              </a:solidFill>
              <a:latin typeface="Roboto" panose="02000000000000000000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432CBD-7DE3-BE7C-B65A-CF8B2F871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9150" y="3762586"/>
            <a:ext cx="6686551" cy="539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79332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20919" y="611842"/>
            <a:ext cx="14716126" cy="208055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壁挂</a:t>
            </a:r>
            <a:r>
              <a:rPr lang="en-US" altLang="zh-CN" dirty="0">
                <a:solidFill>
                  <a:srgbClr val="00B050"/>
                </a:solidFill>
              </a:rPr>
              <a:t>IP</a:t>
            </a:r>
            <a:r>
              <a:rPr lang="zh-CN" altLang="en-US" dirty="0">
                <a:solidFill>
                  <a:srgbClr val="00B050"/>
                </a:solidFill>
              </a:rPr>
              <a:t>喇叭</a:t>
            </a:r>
            <a:r>
              <a:rPr lang="zh-CN" altLang="en-US" dirty="0"/>
              <a:t>：</a:t>
            </a:r>
            <a:r>
              <a:rPr lang="en-US" altLang="zh-CN" dirty="0">
                <a:solidFill>
                  <a:schemeClr val="tx1"/>
                </a:solidFill>
              </a:rPr>
              <a:t>IP-SDM(</a:t>
            </a:r>
            <a:r>
              <a:rPr lang="en-US" altLang="zh-CN" dirty="0">
                <a:solidFill>
                  <a:srgbClr val="FF0000"/>
                </a:solidFill>
              </a:rPr>
              <a:t>F</a:t>
            </a:r>
            <a:r>
              <a:rPr lang="en-US" altLang="zh-CN" dirty="0">
                <a:solidFill>
                  <a:schemeClr val="tx1"/>
                </a:solidFill>
              </a:rPr>
              <a:t>)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3778276" y="3054561"/>
            <a:ext cx="13911263" cy="102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365</a:t>
            </a:r>
            <a:r>
              <a:rPr lang="zh-CN" altLang="en-US" dirty="0"/>
              <a:t>*</a:t>
            </a:r>
            <a:r>
              <a:rPr lang="en-US" altLang="zh-CN" dirty="0"/>
              <a:t>327</a:t>
            </a:r>
            <a:r>
              <a:rPr lang="zh-CN" altLang="en-US" dirty="0"/>
              <a:t>*</a:t>
            </a:r>
            <a:r>
              <a:rPr lang="en-US" altLang="zh-CN" dirty="0"/>
              <a:t>87 mm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dirty="0"/>
              <a:t>协议：协议：</a:t>
            </a:r>
            <a:r>
              <a:rPr lang="en-US" altLang="zh-CN" dirty="0"/>
              <a:t>VoIP </a:t>
            </a:r>
            <a:r>
              <a:rPr lang="zh-CN" altLang="en-US" dirty="0"/>
              <a:t>标准音频：</a:t>
            </a:r>
            <a:r>
              <a:rPr lang="en-US" altLang="zh-CN" dirty="0"/>
              <a:t>G.711 u-law/a-law (64 kbit/s) </a:t>
            </a:r>
            <a:r>
              <a:rPr lang="zh-CN" altLang="en-US" dirty="0"/>
              <a:t>或 </a:t>
            </a:r>
            <a:r>
              <a:rPr lang="en-US" altLang="zh-CN" dirty="0"/>
              <a:t>G.722 </a:t>
            </a:r>
            <a:r>
              <a:rPr lang="zh-CN" altLang="en-US" dirty="0"/>
              <a:t>宽带音频 </a:t>
            </a:r>
            <a:r>
              <a:rPr lang="en-US" altLang="zh-CN" dirty="0"/>
              <a:t>(64 kbit/s)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25W</a:t>
            </a:r>
            <a:r>
              <a:rPr lang="zh-CN" altLang="en-US" dirty="0"/>
              <a:t>（</a:t>
            </a:r>
            <a:r>
              <a:rPr lang="en-US" altLang="zh-CN" dirty="0"/>
              <a:t>802.3AT</a:t>
            </a:r>
            <a:r>
              <a:rPr lang="zh-CN" altLang="en-US" dirty="0"/>
              <a:t>）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86-15KHZ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覆盖角：</a:t>
            </a:r>
            <a:r>
              <a:rPr lang="en-US" altLang="zh-CN" sz="4800" dirty="0">
                <a:solidFill>
                  <a:schemeClr val="tx1"/>
                </a:solidFill>
              </a:rPr>
              <a:t>105°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特点：带</a:t>
            </a:r>
            <a:r>
              <a:rPr lang="en-US" altLang="zh-CN" dirty="0"/>
              <a:t>LCD</a:t>
            </a:r>
            <a:r>
              <a:rPr lang="zh-CN" altLang="en-US" dirty="0"/>
              <a:t>显示屏，字幕显示，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管理配置软件：</a:t>
            </a:r>
            <a:r>
              <a:rPr lang="en-US" altLang="zh-CN" dirty="0" err="1">
                <a:solidFill>
                  <a:srgbClr val="FF0000"/>
                </a:solidFill>
              </a:rPr>
              <a:t>AtlasIED</a:t>
            </a:r>
            <a:r>
              <a:rPr lang="en-US" altLang="zh-CN" dirty="0">
                <a:solidFill>
                  <a:srgbClr val="FF0000"/>
                </a:solidFill>
              </a:rPr>
              <a:t>  GCK </a:t>
            </a:r>
            <a:r>
              <a:rPr lang="zh-CN" altLang="en-US" dirty="0">
                <a:solidFill>
                  <a:srgbClr val="FF0000"/>
                </a:solidFill>
              </a:rPr>
              <a:t>管理软件</a:t>
            </a:r>
            <a:endParaRPr lang="en-US" altLang="zh-CN" dirty="0">
              <a:solidFill>
                <a:srgbClr val="FF0000"/>
              </a:solidFill>
            </a:endParaRP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选配</a:t>
            </a:r>
            <a:r>
              <a:rPr lang="en-US" altLang="zh-CN" dirty="0">
                <a:solidFill>
                  <a:schemeClr val="tx1"/>
                </a:solidFill>
              </a:rPr>
              <a:t>(</a:t>
            </a:r>
            <a:r>
              <a:rPr lang="en-US" altLang="zh-CN" dirty="0">
                <a:solidFill>
                  <a:srgbClr val="FF0000"/>
                </a:solidFill>
              </a:rPr>
              <a:t>F</a:t>
            </a:r>
            <a:r>
              <a:rPr lang="en-US" altLang="zh-CN" dirty="0">
                <a:solidFill>
                  <a:schemeClr val="tx1"/>
                </a:solidFill>
              </a:rPr>
              <a:t>) </a:t>
            </a:r>
            <a:r>
              <a:rPr lang="zh-CN" altLang="en-US" dirty="0"/>
              <a:t>：</a:t>
            </a:r>
            <a:r>
              <a:rPr lang="en-US" altLang="zh-CN" dirty="0"/>
              <a:t>LED</a:t>
            </a:r>
            <a:r>
              <a:rPr lang="zh-CN" altLang="en-US" dirty="0"/>
              <a:t>闪光灯、带对讲麦克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供电：</a:t>
            </a:r>
            <a:r>
              <a:rPr lang="en-US" altLang="zh-CN" dirty="0"/>
              <a:t>POE </a:t>
            </a:r>
            <a:r>
              <a:rPr lang="zh-CN" altLang="en-US" dirty="0"/>
              <a:t>或本地供电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A4EC1D-FA9B-4D49-AAAA-1B16EB295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6714" y="3493889"/>
            <a:ext cx="5960931" cy="662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43464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20919" y="611842"/>
            <a:ext cx="14716126" cy="2080558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吊顶</a:t>
            </a:r>
            <a:r>
              <a:rPr lang="en-US" altLang="zh-CN" dirty="0">
                <a:solidFill>
                  <a:srgbClr val="00B050"/>
                </a:solidFill>
              </a:rPr>
              <a:t>IP</a:t>
            </a:r>
            <a:r>
              <a:rPr lang="zh-CN" altLang="en-US" dirty="0">
                <a:solidFill>
                  <a:srgbClr val="00B050"/>
                </a:solidFill>
              </a:rPr>
              <a:t>喇叭</a:t>
            </a:r>
            <a:r>
              <a:rPr lang="zh-CN" altLang="en-US" dirty="0"/>
              <a:t>：</a:t>
            </a:r>
            <a:r>
              <a:rPr lang="en-US" altLang="zh-CN" b="0" i="0" dirty="0">
                <a:solidFill>
                  <a:schemeClr val="tx1"/>
                </a:solidFill>
                <a:effectLst/>
                <a:latin typeface="Roboto" panose="02000000000000000000" pitchFamily="2" charset="0"/>
              </a:rPr>
              <a:t>IP-22SYSM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4035451" y="3597486"/>
            <a:ext cx="13911263" cy="9328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en-US" altLang="zh-CN" dirty="0"/>
              <a:t>8</a:t>
            </a:r>
            <a:r>
              <a:rPr lang="zh-CN" altLang="en-US" dirty="0"/>
              <a:t>寸 同轴喇叭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601</a:t>
            </a:r>
            <a:r>
              <a:rPr lang="zh-CN" altLang="en-US" dirty="0"/>
              <a:t>*</a:t>
            </a:r>
            <a:r>
              <a:rPr lang="en-US" altLang="zh-CN" dirty="0"/>
              <a:t>303</a:t>
            </a:r>
            <a:r>
              <a:rPr lang="zh-CN" altLang="en-US" dirty="0"/>
              <a:t>*</a:t>
            </a:r>
            <a:r>
              <a:rPr lang="en-US" altLang="zh-CN" dirty="0"/>
              <a:t>124 mm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zh-CN" altLang="en-US" dirty="0"/>
              <a:t>协议：</a:t>
            </a:r>
            <a:r>
              <a:rPr lang="en-US" altLang="zh-CN" dirty="0"/>
              <a:t>VoIP </a:t>
            </a:r>
            <a:r>
              <a:rPr lang="zh-CN" altLang="en-US" dirty="0"/>
              <a:t>标准音频：</a:t>
            </a:r>
            <a:r>
              <a:rPr lang="en-US" altLang="zh-CN" dirty="0"/>
              <a:t>G.711 u-law/a-law (64 kbit/s) </a:t>
            </a:r>
            <a:r>
              <a:rPr lang="zh-CN" altLang="en-US" dirty="0"/>
              <a:t>或 </a:t>
            </a:r>
            <a:r>
              <a:rPr lang="en-US" altLang="zh-CN" dirty="0"/>
              <a:t>G.722 </a:t>
            </a:r>
            <a:r>
              <a:rPr lang="zh-CN" altLang="en-US" dirty="0"/>
              <a:t>宽带音频 </a:t>
            </a:r>
            <a:r>
              <a:rPr lang="en-US" altLang="zh-CN" dirty="0"/>
              <a:t>(64 kbit/s)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12W</a:t>
            </a:r>
            <a:r>
              <a:rPr lang="zh-CN" altLang="en-US" dirty="0"/>
              <a:t>（</a:t>
            </a:r>
            <a:r>
              <a:rPr lang="en-US" altLang="zh-CN" dirty="0"/>
              <a:t>802.3AF</a:t>
            </a:r>
            <a:r>
              <a:rPr lang="zh-CN" altLang="en-US" dirty="0"/>
              <a:t>）、</a:t>
            </a:r>
            <a:r>
              <a:rPr lang="en-US" altLang="zh-CN" dirty="0"/>
              <a:t> 25W</a:t>
            </a:r>
            <a:r>
              <a:rPr lang="zh-CN" altLang="en-US" dirty="0"/>
              <a:t>（</a:t>
            </a:r>
            <a:r>
              <a:rPr lang="en-US" altLang="zh-CN" dirty="0"/>
              <a:t>802.3AT</a:t>
            </a:r>
            <a:r>
              <a:rPr lang="zh-CN" altLang="en-US" dirty="0"/>
              <a:t>）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覆盖角：</a:t>
            </a:r>
            <a:r>
              <a:rPr lang="en-US" altLang="zh-CN" sz="5400" dirty="0">
                <a:solidFill>
                  <a:schemeClr val="tx1"/>
                </a:solidFill>
              </a:rPr>
              <a:t>105°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86-15KHZ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管理配置软件：</a:t>
            </a:r>
            <a:r>
              <a:rPr lang="en-US" altLang="zh-CN" dirty="0" err="1">
                <a:solidFill>
                  <a:srgbClr val="FF0000"/>
                </a:solidFill>
              </a:rPr>
              <a:t>AtlasIED</a:t>
            </a:r>
            <a:r>
              <a:rPr lang="en-US" altLang="zh-CN" dirty="0">
                <a:solidFill>
                  <a:srgbClr val="FF0000"/>
                </a:solidFill>
              </a:rPr>
              <a:t>  GCK </a:t>
            </a:r>
            <a:r>
              <a:rPr lang="zh-CN" altLang="en-US" dirty="0">
                <a:solidFill>
                  <a:srgbClr val="FF0000"/>
                </a:solidFill>
              </a:rPr>
              <a:t>管理软件</a:t>
            </a:r>
            <a:endParaRPr lang="en-US" altLang="zh-CN" dirty="0">
              <a:solidFill>
                <a:srgbClr val="FF0000"/>
              </a:solidFill>
            </a:endParaRP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供电：</a:t>
            </a:r>
            <a:r>
              <a:rPr lang="en-US" altLang="zh-CN" dirty="0"/>
              <a:t>POE </a:t>
            </a:r>
            <a:r>
              <a:rPr lang="zh-CN" altLang="en-US" dirty="0"/>
              <a:t>或本地供电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D4FB396-8C5C-C0B6-A14F-865660AB89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039600" y="6705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037FFBB0-4237-6216-1390-B5C27E6734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192000" y="6858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 descr="表格&#10;&#10;描述已自动生成">
            <a:extLst>
              <a:ext uri="{FF2B5EF4-FFF2-40B4-BE49-F238E27FC236}">
                <a16:creationId xmlns:a16="http://schemas.microsoft.com/office/drawing/2014/main" id="{84098E43-84B4-71E6-68FD-25D51D5DBD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2490" y="4536927"/>
            <a:ext cx="4067859" cy="401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13889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6541714" y="618566"/>
            <a:ext cx="12176592" cy="1627093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en-US" altLang="zh-CN" dirty="0"/>
              <a:t>IP </a:t>
            </a:r>
            <a:r>
              <a:rPr lang="zh-CN" altLang="en-US" dirty="0"/>
              <a:t>扬声器系统图</a:t>
            </a:r>
            <a:endParaRPr sz="9600" dirty="0">
              <a:solidFill>
                <a:schemeClr val="tx1"/>
              </a:solidFill>
            </a:endParaRPr>
          </a:p>
        </p:txBody>
      </p:sp>
      <p:pic>
        <p:nvPicPr>
          <p:cNvPr id="4" name="图片 3" descr="图片包含 地图&#10;&#10;描述已自动生成">
            <a:extLst>
              <a:ext uri="{FF2B5EF4-FFF2-40B4-BE49-F238E27FC236}">
                <a16:creationId xmlns:a16="http://schemas.microsoft.com/office/drawing/2014/main" id="{EF3B76D4-AB1A-43B9-A301-72FFD0C23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06" y="2475574"/>
            <a:ext cx="17689382" cy="112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25450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非常感谢对IED的系统提出指导和建议"/>
          <p:cNvSpPr txBox="1"/>
          <p:nvPr/>
        </p:nvSpPr>
        <p:spPr>
          <a:xfrm>
            <a:off x="5739913" y="2330853"/>
            <a:ext cx="12904173" cy="4736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solidFill>
                  <a:schemeClr val="accent6">
                    <a:hueOff val="105381"/>
                    <a:satOff val="14341"/>
                    <a:lumOff val="10801"/>
                  </a:schemeClr>
                </a:solidFill>
              </a:defRPr>
            </a:lvl1pPr>
          </a:lstStyle>
          <a:p>
            <a:r>
              <a:rPr dirty="0" err="1"/>
              <a:t>非常感谢对</a:t>
            </a:r>
            <a:r>
              <a:rPr lang="en-US" altLang="zh-CN" dirty="0" err="1"/>
              <a:t>Atlas</a:t>
            </a:r>
            <a:r>
              <a:rPr lang="zh-CN" altLang="en-US" dirty="0"/>
              <a:t>扬声器产品</a:t>
            </a:r>
            <a:r>
              <a:rPr dirty="0" err="1"/>
              <a:t>提出指导和建议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endParaRPr lang="en-US" altLang="zh-CN" sz="5400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5400" dirty="0">
                <a:solidFill>
                  <a:schemeClr val="tx1"/>
                </a:solidFill>
              </a:rPr>
              <a:t>以及其他更多其他的公共喇叭产品</a:t>
            </a:r>
            <a:r>
              <a:rPr lang="zh-CN" altLang="en-US" sz="5400" dirty="0">
                <a:solidFill>
                  <a:schemeClr val="bg2"/>
                </a:solidFill>
              </a:rPr>
              <a:t>：</a:t>
            </a:r>
            <a:endParaRPr lang="en-US" altLang="zh-CN" sz="5400" dirty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5400" dirty="0">
                <a:solidFill>
                  <a:schemeClr val="bg2"/>
                </a:solidFill>
                <a:hlinkClick r:id="rId2"/>
              </a:rPr>
              <a:t>http://www.AtlasIED.com</a:t>
            </a:r>
            <a:r>
              <a:rPr lang="en-US" altLang="zh-CN" sz="5400" dirty="0">
                <a:solidFill>
                  <a:schemeClr val="bg2"/>
                </a:solidFill>
              </a:rPr>
              <a:t>  </a:t>
            </a:r>
            <a:endParaRPr lang="zh-CN" altLang="en-US" sz="5400" dirty="0">
              <a:solidFill>
                <a:schemeClr val="bg2"/>
              </a:solidFill>
            </a:endParaRPr>
          </a:p>
          <a:p>
            <a:endParaRPr dirty="0"/>
          </a:p>
        </p:txBody>
      </p:sp>
      <p:sp>
        <p:nvSpPr>
          <p:cNvPr id="337" name="谢谢"/>
          <p:cNvSpPr txBox="1"/>
          <p:nvPr/>
        </p:nvSpPr>
        <p:spPr>
          <a:xfrm>
            <a:off x="9752012" y="9167812"/>
            <a:ext cx="4608315" cy="1069976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hueOff val="243286"/>
                  <a:satOff val="19694"/>
                  <a:lumOff val="-10952"/>
                </a:schemeClr>
              </a:gs>
            </a:gsLst>
            <a:lin ang="5400000"/>
          </a:gradFill>
          <a:ln w="12700">
            <a:miter lim="400000"/>
          </a:ln>
          <a:effectLst>
            <a:outerShdw blurRad="101600" dir="18900000" rotWithShape="0">
              <a:srgbClr val="000000">
                <a:alpha val="8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lvl1pPr>
          </a:lstStyle>
          <a:p>
            <a:r>
              <a:t>谢谢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1" y="833719"/>
            <a:ext cx="15309757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经济型普通</a:t>
            </a:r>
            <a:r>
              <a:rPr lang="en-US" altLang="zh-CN" dirty="0"/>
              <a:t>3/6W</a:t>
            </a:r>
            <a:r>
              <a:rPr lang="zh-CN" altLang="en-US" dirty="0"/>
              <a:t> 天花喇叭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DLS6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4016188" y="5768449"/>
            <a:ext cx="13572565" cy="5770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6. 5</a:t>
            </a:r>
            <a:r>
              <a:rPr lang="zh-CN" altLang="en-US" dirty="0"/>
              <a:t>寸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1.5/3/6W/100V </a:t>
            </a:r>
            <a:r>
              <a:rPr lang="zh-CN" altLang="en-US" dirty="0"/>
              <a:t>，</a:t>
            </a:r>
            <a:r>
              <a:rPr lang="zh-CN" altLang="zh-CN" dirty="0"/>
              <a:t>抽头</a:t>
            </a:r>
            <a:r>
              <a:rPr lang="zh-CN" altLang="en-US" dirty="0"/>
              <a:t>接线功率选择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95dB </a:t>
            </a:r>
            <a:r>
              <a:rPr lang="en-US" altLang="zh-CN" dirty="0" err="1"/>
              <a:t>KHz</a:t>
            </a:r>
            <a:r>
              <a:rPr lang="en-US" altLang="zh-CN" dirty="0"/>
              <a:t>  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70-20KHZ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覆盖角：</a:t>
            </a:r>
            <a:r>
              <a:rPr lang="en-US" altLang="zh-CN" dirty="0"/>
              <a:t>160°</a:t>
            </a:r>
            <a:endParaRPr lang="zh-CN" altLang="en-US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选配件：独立的金属防火罩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B3B10B9-59E1-4038-97A4-27318EF81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3458" y="5768449"/>
            <a:ext cx="3245224" cy="352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6242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538101" y="833719"/>
            <a:ext cx="15309757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经济型同轴</a:t>
            </a:r>
            <a:r>
              <a:rPr lang="en-US" altLang="zh-CN" dirty="0"/>
              <a:t>3/6W</a:t>
            </a:r>
            <a:r>
              <a:rPr lang="zh-CN" altLang="en-US" dirty="0"/>
              <a:t> 天花喇叭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FAP51T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6D49D61-F281-4E90-9CDA-267323C8F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4946" y="6423645"/>
            <a:ext cx="3738106" cy="350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192000" cy="48106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5.25</a:t>
            </a:r>
            <a:r>
              <a:rPr lang="zh-CN" altLang="en-US" dirty="0"/>
              <a:t>寸（高低音双喇叭单元）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1.5/3/6W/100V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86dB </a:t>
            </a:r>
            <a:r>
              <a:rPr lang="en-US" altLang="zh-CN" dirty="0" err="1"/>
              <a:t>KHz</a:t>
            </a:r>
            <a:r>
              <a:rPr lang="en-US" altLang="zh-CN" dirty="0"/>
              <a:t>  (±3dB)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100-18KHZ</a:t>
            </a:r>
            <a:endParaRPr lang="zh-CN" altLang="en-US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特点：一体防火罩、旋钮功率选择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020671" y="833719"/>
            <a:ext cx="17817353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同轴大功率</a:t>
            </a:r>
            <a:r>
              <a:rPr lang="en-US" altLang="zh-CN" dirty="0"/>
              <a:t>2/4/8/16W</a:t>
            </a:r>
            <a:r>
              <a:rPr lang="zh-CN" altLang="en-US" dirty="0"/>
              <a:t> 天花喇叭</a:t>
            </a:r>
            <a:br>
              <a:rPr lang="en-US" altLang="zh-CN" dirty="0"/>
            </a:br>
            <a:r>
              <a:rPr lang="en-US" altLang="zh-CN" sz="9600" b="1" dirty="0">
                <a:solidFill>
                  <a:schemeClr val="tx1"/>
                </a:solidFill>
              </a:rPr>
              <a:t>GD87A</a:t>
            </a:r>
            <a:endParaRPr sz="9600" b="1"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4679577" y="5625014"/>
            <a:ext cx="12192000" cy="57709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8</a:t>
            </a:r>
            <a:r>
              <a:rPr lang="zh-CN" altLang="en-US" dirty="0"/>
              <a:t>寸（高低音双喇叭单元）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2/4/8/16W/100V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55-15KHZ(±3dB)</a:t>
            </a:r>
            <a:endParaRPr lang="zh-CN" altLang="en-US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</a:t>
            </a:r>
            <a:r>
              <a:rPr lang="en-US" altLang="zh-CN" dirty="0"/>
              <a:t>:</a:t>
            </a:r>
            <a:r>
              <a:rPr lang="zh-CN" altLang="en-US" dirty="0"/>
              <a:t>非一体防火罩</a:t>
            </a:r>
            <a:r>
              <a:rPr lang="zh-CN" altLang="zh-CN" dirty="0"/>
              <a:t>需要另配防火罩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zh-CN" dirty="0"/>
              <a:t>抽头</a:t>
            </a:r>
            <a:r>
              <a:rPr lang="zh-CN" altLang="en-US" dirty="0"/>
              <a:t>接线功率选择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8680C5C-88E0-47DF-91D5-5BE985ED4EA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7247" y="5844988"/>
            <a:ext cx="7240681" cy="2683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820309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020671" y="833719"/>
            <a:ext cx="17440835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同轴大功率</a:t>
            </a:r>
            <a:r>
              <a:rPr lang="en-US" altLang="zh-CN" dirty="0"/>
              <a:t>4/8/16W</a:t>
            </a:r>
            <a:r>
              <a:rPr lang="zh-CN" altLang="en-US" dirty="0"/>
              <a:t> 天花喇叭</a:t>
            </a:r>
            <a:br>
              <a:rPr lang="en-US" altLang="zh-CN" dirty="0"/>
            </a:br>
            <a:r>
              <a:rPr lang="en-US" altLang="zh-CN" sz="9600" b="1" dirty="0">
                <a:solidFill>
                  <a:schemeClr val="tx1"/>
                </a:solidFill>
              </a:rPr>
              <a:t>FAP42TC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192000" cy="48106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4</a:t>
            </a:r>
            <a:r>
              <a:rPr lang="zh-CN" altLang="en-US" dirty="0"/>
              <a:t>寸（高低音双喇叭单元）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8/16/32/60W/100V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88db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83-20KHZ</a:t>
            </a:r>
            <a:endParaRPr lang="zh-CN" altLang="en-US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特点：一体防火罩、旋钮功率选择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952A059B-9B56-456B-92A1-B44742C8A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7247" y="6296730"/>
            <a:ext cx="4208929" cy="4171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43627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4020671" y="833719"/>
            <a:ext cx="17494623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同轴高功率</a:t>
            </a:r>
            <a:r>
              <a:rPr lang="en-US" altLang="zh-CN" dirty="0"/>
              <a:t>8/16/32W</a:t>
            </a:r>
            <a:r>
              <a:rPr lang="zh-CN" altLang="en-US" dirty="0"/>
              <a:t> 天花喇叭</a:t>
            </a:r>
            <a:br>
              <a:rPr lang="en-US" altLang="zh-CN" dirty="0"/>
            </a:br>
            <a:r>
              <a:rPr lang="en-US" altLang="zh-CN" sz="9600" b="1" dirty="0">
                <a:solidFill>
                  <a:schemeClr val="tx1"/>
                </a:solidFill>
              </a:rPr>
              <a:t>FAP62T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192000" cy="48106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6</a:t>
            </a:r>
            <a:r>
              <a:rPr lang="zh-CN" altLang="en-US" dirty="0"/>
              <a:t>寸（高低音双喇叭单元）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8/16/32W/100V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88db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63-20KHZ</a:t>
            </a:r>
            <a:endParaRPr lang="zh-CN" altLang="en-US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特点：一体防火罩、旋钮功率选择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A703ECD-FD83-40E6-9ED0-65C7F9441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5221" y="6487298"/>
            <a:ext cx="4360993" cy="376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9407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1416424" y="847166"/>
            <a:ext cx="21748376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强指向同轴高功率</a:t>
            </a:r>
            <a:r>
              <a:rPr lang="en-US" altLang="zh-CN" dirty="0"/>
              <a:t>15/30/60W</a:t>
            </a:r>
            <a:r>
              <a:rPr lang="zh-CN" altLang="en-US" dirty="0"/>
              <a:t>天花喇叭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FAP6260T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410200" y="5768449"/>
            <a:ext cx="12192000" cy="57709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6</a:t>
            </a:r>
            <a:r>
              <a:rPr lang="zh-CN" altLang="en-US" dirty="0"/>
              <a:t>寸（高低音双喇叭单元）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覆盖角</a:t>
            </a:r>
            <a:r>
              <a:rPr lang="en-US" altLang="zh-CN" dirty="0"/>
              <a:t>: 60 °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15/30/60W/100V 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92db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63-20KHZ</a:t>
            </a:r>
            <a:endParaRPr lang="zh-CN" altLang="en-US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特点：一体防火罩、旋钮功率选择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4B24C5A-0967-4D9F-981C-E98BC8B4D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800" y="5768449"/>
            <a:ext cx="3253154" cy="353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340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IP 100系列矩阵主机"/>
          <p:cNvSpPr txBox="1">
            <a:spLocks noGrp="1"/>
          </p:cNvSpPr>
          <p:nvPr>
            <p:ph type="ctrTitle"/>
          </p:nvPr>
        </p:nvSpPr>
        <p:spPr>
          <a:xfrm>
            <a:off x="2539312" y="871297"/>
            <a:ext cx="19891332" cy="317614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chemeClr val="accent1">
                    <a:hueOff val="-137333"/>
                    <a:satOff val="-2150"/>
                    <a:lumOff val="15684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经济型双单元</a:t>
            </a:r>
            <a:r>
              <a:rPr lang="en-US" altLang="zh-CN" dirty="0"/>
              <a:t>2/4/8/16W</a:t>
            </a:r>
            <a:r>
              <a:rPr lang="zh-CN" altLang="en-US" dirty="0"/>
              <a:t>壁挂喇叭</a:t>
            </a:r>
            <a:br>
              <a:rPr lang="en-US" altLang="zh-CN" dirty="0"/>
            </a:br>
            <a:r>
              <a:rPr lang="en-US" altLang="zh-CN" dirty="0">
                <a:solidFill>
                  <a:schemeClr val="tx1"/>
                </a:solidFill>
              </a:rPr>
              <a:t>SM42T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FCA821-C290-4A50-AFA7-8CAC7ECE98C1}"/>
              </a:ext>
            </a:extLst>
          </p:cNvPr>
          <p:cNvSpPr/>
          <p:nvPr/>
        </p:nvSpPr>
        <p:spPr>
          <a:xfrm>
            <a:off x="5396753" y="5768449"/>
            <a:ext cx="12727124" cy="5770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尺寸：</a:t>
            </a:r>
            <a:r>
              <a:rPr lang="en-US" altLang="zh-CN" dirty="0"/>
              <a:t>178</a:t>
            </a:r>
            <a:r>
              <a:rPr lang="zh-CN" altLang="en-US" dirty="0"/>
              <a:t>*</a:t>
            </a:r>
            <a:r>
              <a:rPr lang="en-US" altLang="zh-CN" dirty="0"/>
              <a:t>127</a:t>
            </a:r>
            <a:r>
              <a:rPr lang="zh-CN" altLang="en-US" dirty="0"/>
              <a:t>*</a:t>
            </a:r>
            <a:r>
              <a:rPr lang="en-US" altLang="zh-CN" dirty="0"/>
              <a:t>150 mm</a:t>
            </a:r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功率：</a:t>
            </a:r>
            <a:r>
              <a:rPr lang="en-US" altLang="zh-CN" dirty="0"/>
              <a:t>4/8/16W/100V 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灵敏度：</a:t>
            </a:r>
            <a:r>
              <a:rPr lang="en-US" altLang="zh-CN" dirty="0"/>
              <a:t>(1W/1M) 88db </a:t>
            </a:r>
            <a:r>
              <a:rPr lang="en-US" altLang="zh-CN" dirty="0" err="1"/>
              <a:t>KHz</a:t>
            </a:r>
            <a:endParaRPr lang="en-US" altLang="zh-CN" dirty="0"/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响应频率：</a:t>
            </a:r>
            <a:r>
              <a:rPr lang="en-US" altLang="zh-CN" dirty="0"/>
              <a:t>115-16KHZ(±5dB)</a:t>
            </a:r>
          </a:p>
          <a:p>
            <a:pPr marL="228600" indent="-228600" algn="l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特点：全天候、旋钮功率选择</a:t>
            </a:r>
            <a:endParaRPr lang="en-US" altLang="zh-CN" dirty="0"/>
          </a:p>
          <a:p>
            <a:pPr marL="228600" indent="-228600" algn="l" eaLnBrk="1">
              <a:lnSpc>
                <a:spcPct val="120000"/>
              </a:lnSpc>
              <a:buSzPct val="100000"/>
              <a:buFontTx/>
              <a:buChar char="•"/>
            </a:pPr>
            <a:r>
              <a:rPr lang="zh-CN" altLang="en-US" dirty="0"/>
              <a:t>喇叭单元：高音和低音两组单元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DB989BB-BBB0-4257-8B0D-3340C13F3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8085" y="4836492"/>
            <a:ext cx="4152559" cy="560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3738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1016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1016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1681</Words>
  <Application>Microsoft Office PowerPoint</Application>
  <PresentationFormat>自定义</PresentationFormat>
  <Paragraphs>185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Helvetica Light</vt:lpstr>
      <vt:lpstr>Helvetica Neue</vt:lpstr>
      <vt:lpstr>PingFang SC Regular</vt:lpstr>
      <vt:lpstr>YuppySC-Regular</vt:lpstr>
      <vt:lpstr>儷黑 Pro</vt:lpstr>
      <vt:lpstr>宋体</vt:lpstr>
      <vt:lpstr>Arial</vt:lpstr>
      <vt:lpstr>Calibri</vt:lpstr>
      <vt:lpstr>Helvetica</vt:lpstr>
      <vt:lpstr>Roboto</vt:lpstr>
      <vt:lpstr>Wingdings</vt:lpstr>
      <vt:lpstr>Gradient</vt:lpstr>
      <vt:lpstr>适合机场项目使用的ATLAS高端扬声器介绍</vt:lpstr>
      <vt:lpstr>Atlas 扬声器介绍</vt:lpstr>
      <vt:lpstr>经济型普通3/6W 天花喇叭 DLS6</vt:lpstr>
      <vt:lpstr>经济型同轴3/6W 天花喇叭 FAP51T</vt:lpstr>
      <vt:lpstr>同轴大功率2/4/8/16W 天花喇叭 GD87A</vt:lpstr>
      <vt:lpstr>同轴大功率4/8/16W 天花喇叭 FAP42TC</vt:lpstr>
      <vt:lpstr>同轴高功率8/16/32W 天花喇叭 FAP62T</vt:lpstr>
      <vt:lpstr>强指向同轴高功率15/30/60W天花喇叭 FAP6260T</vt:lpstr>
      <vt:lpstr>经济型双单元2/4/8/16W壁挂喇叭 SM42T</vt:lpstr>
      <vt:lpstr>经济型双单元7.5/15/30W壁挂喇叭 SM52T</vt:lpstr>
      <vt:lpstr>双单元7.5/15/30/60W壁挂喇叭SM82T</vt:lpstr>
      <vt:lpstr>全金属外壳15/30W 号角喇叭 AP30T</vt:lpstr>
      <vt:lpstr>经济型ABS15/30W 号角喇叭 PH-15T/PH-30T</vt:lpstr>
      <vt:lpstr>同轴2/4/8/16W 悬挂喇叭：  PM4-FA</vt:lpstr>
      <vt:lpstr>60W 短无源线阵喇叭 ALA5T</vt:lpstr>
      <vt:lpstr>60W  中无源线阵喇叭 ALA10T</vt:lpstr>
      <vt:lpstr>60W  长无源线阵喇叭 ALA15T</vt:lpstr>
      <vt:lpstr>60W  特长无源线阵喇叭 ALA20T</vt:lpstr>
      <vt:lpstr>250W  有源可变指向阵列扬声器 ALA10TA 补全了Atlas扬声器产品在机场应用的最后一块拼图</vt:lpstr>
      <vt:lpstr>在复杂使用环境，从经济上在IED系统中更推荐无源线阵喇叭的理由</vt:lpstr>
      <vt:lpstr>带强切35/100W 音控开关 AT35/100T-PA</vt:lpstr>
      <vt:lpstr>IPX 鹅颈管/手机麦克风站 IP-CONSOLE-GH </vt:lpstr>
      <vt:lpstr>壁挂IP喇叭：IP-SDM(F)</vt:lpstr>
      <vt:lpstr>吊顶IP喇叭：IP-22SYSM</vt:lpstr>
      <vt:lpstr>IP 扬声器系统图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IED公共广播系统介绍</dc:title>
  <cp:lastModifiedBy>闲庭 观云</cp:lastModifiedBy>
  <cp:revision>36</cp:revision>
  <dcterms:modified xsi:type="dcterms:W3CDTF">2022-06-24T03:18:13Z</dcterms:modified>
</cp:coreProperties>
</file>